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629" r:id="rId2"/>
    <p:sldId id="642" r:id="rId3"/>
    <p:sldId id="650" r:id="rId4"/>
    <p:sldId id="645" r:id="rId5"/>
    <p:sldId id="646" r:id="rId6"/>
    <p:sldId id="648" r:id="rId7"/>
    <p:sldId id="649" r:id="rId8"/>
    <p:sldId id="708" r:id="rId9"/>
    <p:sldId id="709" r:id="rId10"/>
    <p:sldId id="711" r:id="rId11"/>
    <p:sldId id="713" r:id="rId12"/>
    <p:sldId id="663" r:id="rId13"/>
    <p:sldId id="716" r:id="rId14"/>
    <p:sldId id="717" r:id="rId15"/>
    <p:sldId id="718" r:id="rId16"/>
    <p:sldId id="780" r:id="rId17"/>
    <p:sldId id="765" r:id="rId18"/>
    <p:sldId id="766" r:id="rId19"/>
    <p:sldId id="769" r:id="rId20"/>
    <p:sldId id="737" r:id="rId21"/>
    <p:sldId id="723" r:id="rId22"/>
    <p:sldId id="725" r:id="rId23"/>
    <p:sldId id="782" r:id="rId24"/>
    <p:sldId id="728" r:id="rId25"/>
    <p:sldId id="729" r:id="rId26"/>
    <p:sldId id="730" r:id="rId27"/>
    <p:sldId id="740" r:id="rId28"/>
    <p:sldId id="783" r:id="rId29"/>
    <p:sldId id="749" r:id="rId30"/>
    <p:sldId id="750" r:id="rId31"/>
    <p:sldId id="736" r:id="rId32"/>
    <p:sldId id="741" r:id="rId33"/>
    <p:sldId id="742" r:id="rId34"/>
    <p:sldId id="745" r:id="rId35"/>
    <p:sldId id="748" r:id="rId36"/>
    <p:sldId id="752" r:id="rId37"/>
    <p:sldId id="784" r:id="rId38"/>
    <p:sldId id="753" r:id="rId39"/>
    <p:sldId id="754" r:id="rId40"/>
    <p:sldId id="755" r:id="rId41"/>
    <p:sldId id="756" r:id="rId42"/>
    <p:sldId id="757" r:id="rId43"/>
    <p:sldId id="758" r:id="rId44"/>
    <p:sldId id="759" r:id="rId45"/>
    <p:sldId id="761" r:id="rId46"/>
    <p:sldId id="762" r:id="rId47"/>
    <p:sldId id="763" r:id="rId48"/>
    <p:sldId id="779"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532100"/>
    <a:srgbClr val="FF6FCF"/>
    <a:srgbClr val="C9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44" autoAdjust="0"/>
    <p:restoredTop sz="99208" autoAdjust="0"/>
  </p:normalViewPr>
  <p:slideViewPr>
    <p:cSldViewPr snapToGrid="0">
      <p:cViewPr varScale="1">
        <p:scale>
          <a:sx n="100" d="100"/>
          <a:sy n="100" d="100"/>
        </p:scale>
        <p:origin x="-128" y="-304"/>
      </p:cViewPr>
      <p:guideLst>
        <p:guide orient="horz" pos="1944"/>
        <p:guide pos="3137"/>
      </p:guideLst>
    </p:cSldViewPr>
  </p:slideViewPr>
  <p:outlineViewPr>
    <p:cViewPr>
      <p:scale>
        <a:sx n="33" d="100"/>
        <a:sy n="33" d="100"/>
      </p:scale>
      <p:origin x="22800" y="27608"/>
    </p:cViewPr>
  </p:outlineViewPr>
  <p:notesTextViewPr>
    <p:cViewPr>
      <p:scale>
        <a:sx n="100" d="100"/>
        <a:sy n="100" d="100"/>
      </p:scale>
      <p:origin x="0" y="0"/>
    </p:cViewPr>
  </p:notesTextViewPr>
  <p:sorterViewPr>
    <p:cViewPr>
      <p:scale>
        <a:sx n="150" d="100"/>
        <a:sy n="150" d="100"/>
      </p:scale>
      <p:origin x="0" y="13088"/>
    </p:cViewPr>
  </p:sorterViewPr>
  <p:notesViewPr>
    <p:cSldViewPr snapToGrid="0" snapToObjects="1">
      <p:cViewPr varScale="1">
        <p:scale>
          <a:sx n="75" d="100"/>
          <a:sy n="75" d="100"/>
        </p:scale>
        <p:origin x="-340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33265-5E23-BF49-B6BF-1934B9BC786E}" type="datetimeFigureOut">
              <a:rPr lang="en-US" smtClean="0"/>
              <a:pPr/>
              <a:t>11/10/15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dirty="0"/>
          </a:p>
        </p:txBody>
      </p:sp>
    </p:spTree>
    <p:extLst>
      <p:ext uri="{BB962C8B-B14F-4D97-AF65-F5344CB8AC3E}">
        <p14:creationId xmlns:p14="http://schemas.microsoft.com/office/powerpoint/2010/main" val="21536933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A1BC7-CCFC-484A-97F3-979F740C57F6}" type="datetimeFigureOut">
              <a:rPr lang="en-US" smtClean="0"/>
              <a:pPr/>
              <a:t>11/10/15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dirty="0"/>
          </a:p>
        </p:txBody>
      </p:sp>
    </p:spTree>
    <p:extLst>
      <p:ext uri="{BB962C8B-B14F-4D97-AF65-F5344CB8AC3E}">
        <p14:creationId xmlns:p14="http://schemas.microsoft.com/office/powerpoint/2010/main" val="25046123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F8F5042-9C52-0449-B2EC-628456EB9E95}" type="slidenum">
              <a:rPr lang="en-US" smtClean="0"/>
              <a:pPr>
                <a:defRPr/>
              </a:pPr>
              <a:t>1</a:t>
            </a:fld>
            <a:endParaRPr lang="en-US"/>
          </a:p>
        </p:txBody>
      </p:sp>
    </p:spTree>
    <p:extLst>
      <p:ext uri="{BB962C8B-B14F-4D97-AF65-F5344CB8AC3E}">
        <p14:creationId xmlns:p14="http://schemas.microsoft.com/office/powerpoint/2010/main" val="11038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516434" y="4342192"/>
            <a:ext cx="5909964" cy="4115405"/>
          </a:xfrm>
          <a:noFill/>
          <a:ln w="9525"/>
        </p:spPr>
        <p:txBody>
          <a:bodyPr lIns="90475" tIns="44444" rIns="90475" bIns="44444"/>
          <a:lstStyle/>
          <a:p>
            <a:endParaRPr lang="en-US"/>
          </a:p>
        </p:txBody>
      </p:sp>
      <p:sp>
        <p:nvSpPr>
          <p:cNvPr id="27651" name="Rectangle 3"/>
          <p:cNvSpPr>
            <a:spLocks noGrp="1" noRot="1" noChangeAspect="1" noChangeArrowheads="1" noTextEdit="1"/>
          </p:cNvSpPr>
          <p:nvPr>
            <p:ph type="sldImg"/>
          </p:nvPr>
        </p:nvSpPr>
        <p:spPr>
          <a:xfrm>
            <a:off x="1158875" y="585788"/>
            <a:ext cx="4552950" cy="341630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Most companies buy servers from the likes of Dell, Hewlett-Packard, IBM, or Sun Microsystems. But Google, which has hundreds of thousands of servers and considers running them part of its core expertise, designs and builds its own. Ben Jai, who designed many of Google's servers, unveiled a modern Google server before the hungry eyes of a technically sophisticated audience.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Google's big surprise: each server has its own 12-volt battery to supply power if there's a problem with the main source of electricity. The company also revealed for the first time that since 2005, its data centers have been composed of standard shipping containers--each with 1,160 servers and a power consumption that can reach 250 kilowatts.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may sound geeky, but a number of attendees--the kind of folks who run data centers packed with thousands of servers for a living--were surprised not only by Google's built-in battery approach, but by the fact that the company has kept it secret for years. Jai said in an interview that Google has been using the design since 2005 and now is in its sixth or seventh generation of design.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Read more: http://news.cnet.com/8301-1001_3-10209580-92.html#ixzz0yo8bhTOH</a:t>
            </a:r>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B8C4FD3-839F-CB49-B76B-A6197BE1EFB4}" type="datetime1">
              <a:rPr lang="en-US" smtClean="0"/>
              <a:pPr/>
              <a:t>11/10/15</a:t>
            </a:fld>
            <a:endParaRPr lang="en-US" dirty="0"/>
          </a:p>
        </p:txBody>
      </p:sp>
      <p:sp>
        <p:nvSpPr>
          <p:cNvPr id="5" name="Footer Placeholder 4"/>
          <p:cNvSpPr>
            <a:spLocks noGrp="1"/>
          </p:cNvSpPr>
          <p:nvPr>
            <p:ph type="ftr" sz="quarter" idx="11"/>
          </p:nvPr>
        </p:nvSpPr>
        <p:spPr/>
        <p:txBody>
          <a:bodyPr/>
          <a:lstStyle/>
          <a:p>
            <a:r>
              <a:rPr lang="en-US" dirty="0" smtClean="0"/>
              <a:t>Fall 2013 -- Lecture #15</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DE5C4C-2F6C-8143-A6B9-C21167B0D1A1}" type="datetime1">
              <a:rPr lang="en-US" smtClean="0"/>
              <a:pPr/>
              <a:t>11/10/15</a:t>
            </a:fld>
            <a:endParaRPr lang="en-US" dirty="0"/>
          </a:p>
        </p:txBody>
      </p:sp>
      <p:sp>
        <p:nvSpPr>
          <p:cNvPr id="5" name="Footer Placeholder 4"/>
          <p:cNvSpPr>
            <a:spLocks noGrp="1"/>
          </p:cNvSpPr>
          <p:nvPr>
            <p:ph type="ftr" sz="quarter" idx="11"/>
          </p:nvPr>
        </p:nvSpPr>
        <p:spPr/>
        <p:txBody>
          <a:bodyPr/>
          <a:lstStyle/>
          <a:p>
            <a:r>
              <a:rPr lang="en-US" dirty="0" smtClean="0"/>
              <a:t>Fall 2013 -- Lecture #15</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2922F3-8BC8-624B-9E4B-B53EAC39B8FA}" type="datetime1">
              <a:rPr lang="en-US" smtClean="0"/>
              <a:pPr/>
              <a:t>11/10/15</a:t>
            </a:fld>
            <a:endParaRPr lang="en-US" dirty="0"/>
          </a:p>
        </p:txBody>
      </p:sp>
      <p:sp>
        <p:nvSpPr>
          <p:cNvPr id="5" name="Footer Placeholder 4"/>
          <p:cNvSpPr>
            <a:spLocks noGrp="1"/>
          </p:cNvSpPr>
          <p:nvPr>
            <p:ph type="ftr" sz="quarter" idx="11"/>
          </p:nvPr>
        </p:nvSpPr>
        <p:spPr/>
        <p:txBody>
          <a:bodyPr/>
          <a:lstStyle/>
          <a:p>
            <a:r>
              <a:rPr lang="en-US" dirty="0" smtClean="0"/>
              <a:t>Fall 2013 -- Lecture #15</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5727700" cy="474663"/>
          </a:xfrm>
        </p:spPr>
        <p:txBody>
          <a:bodyPr/>
          <a:lstStyle/>
          <a:p>
            <a:r>
              <a:rPr lang="en-US"/>
              <a:t>Click to edit Master title style</a:t>
            </a:r>
          </a:p>
        </p:txBody>
      </p:sp>
      <p:sp>
        <p:nvSpPr>
          <p:cNvPr id="3" name="Text Placeholder 2"/>
          <p:cNvSpPr>
            <a:spLocks noGrp="1"/>
          </p:cNvSpPr>
          <p:nvPr>
            <p:ph type="body" sz="half" idx="1"/>
          </p:nvPr>
        </p:nvSpPr>
        <p:spPr>
          <a:xfrm>
            <a:off x="685800" y="1143000"/>
            <a:ext cx="3848100" cy="213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1143000"/>
            <a:ext cx="3848100" cy="992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2287588"/>
            <a:ext cx="3848100" cy="993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4222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533400" y="914400"/>
            <a:ext cx="8153400" cy="2393950"/>
          </a:xfrm>
        </p:spPr>
        <p:txBody>
          <a:bodyPr/>
          <a:lstStyle/>
          <a:p>
            <a:pPr lvl="0"/>
            <a:endParaRPr lang="en-US" noProof="0" dirty="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45C622-59DB-644B-834E-0BA054630FEF}" type="datetime1">
              <a:rPr lang="en-US" smtClean="0"/>
              <a:pPr/>
              <a:t>11/10/15</a:t>
            </a:fld>
            <a:endParaRPr lang="en-US" dirty="0"/>
          </a:p>
        </p:txBody>
      </p:sp>
      <p:sp>
        <p:nvSpPr>
          <p:cNvPr id="5" name="Footer Placeholder 4"/>
          <p:cNvSpPr>
            <a:spLocks noGrp="1"/>
          </p:cNvSpPr>
          <p:nvPr>
            <p:ph type="ftr" sz="quarter" idx="11"/>
          </p:nvPr>
        </p:nvSpPr>
        <p:spPr/>
        <p:txBody>
          <a:bodyPr/>
          <a:lstStyle/>
          <a:p>
            <a:r>
              <a:rPr lang="en-US" dirty="0" smtClean="0"/>
              <a:t>Fall 2013 -- Lecture #15</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2B91DB-4D2B-3649-A923-DE738F94CC96}" type="datetime1">
              <a:rPr lang="en-US" smtClean="0"/>
              <a:pPr/>
              <a:t>11/10/15</a:t>
            </a:fld>
            <a:endParaRPr lang="en-US" dirty="0"/>
          </a:p>
        </p:txBody>
      </p:sp>
      <p:sp>
        <p:nvSpPr>
          <p:cNvPr id="6" name="Footer Placeholder 5"/>
          <p:cNvSpPr>
            <a:spLocks noGrp="1"/>
          </p:cNvSpPr>
          <p:nvPr>
            <p:ph type="ftr" sz="quarter" idx="11"/>
          </p:nvPr>
        </p:nvSpPr>
        <p:spPr/>
        <p:txBody>
          <a:bodyPr/>
          <a:lstStyle/>
          <a:p>
            <a:r>
              <a:rPr lang="en-US" dirty="0" smtClean="0"/>
              <a:t>Fall 2013 -- Lecture #15</a:t>
            </a:r>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0CC187-4E74-0345-9AA4-EF3CEEF40715}" type="datetime1">
              <a:rPr lang="en-US" smtClean="0"/>
              <a:pPr/>
              <a:t>11/10/15</a:t>
            </a:fld>
            <a:endParaRPr lang="en-US" dirty="0"/>
          </a:p>
        </p:txBody>
      </p:sp>
      <p:sp>
        <p:nvSpPr>
          <p:cNvPr id="8" name="Footer Placeholder 7"/>
          <p:cNvSpPr>
            <a:spLocks noGrp="1"/>
          </p:cNvSpPr>
          <p:nvPr>
            <p:ph type="ftr" sz="quarter" idx="11"/>
          </p:nvPr>
        </p:nvSpPr>
        <p:spPr/>
        <p:txBody>
          <a:bodyPr/>
          <a:lstStyle/>
          <a:p>
            <a:r>
              <a:rPr lang="en-US" dirty="0" smtClean="0"/>
              <a:t>Fall 2013 -- Lecture #15</a:t>
            </a:r>
            <a:endParaRPr lang="en-US" dirty="0"/>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ECF144-9D44-BC40-86E8-6D9F2C16BD51}" type="datetime1">
              <a:rPr lang="en-US" smtClean="0"/>
              <a:pPr/>
              <a:t>11/10/15</a:t>
            </a:fld>
            <a:endParaRPr lang="en-US" dirty="0"/>
          </a:p>
        </p:txBody>
      </p:sp>
      <p:sp>
        <p:nvSpPr>
          <p:cNvPr id="4" name="Footer Placeholder 3"/>
          <p:cNvSpPr>
            <a:spLocks noGrp="1"/>
          </p:cNvSpPr>
          <p:nvPr>
            <p:ph type="ftr" sz="quarter" idx="11"/>
          </p:nvPr>
        </p:nvSpPr>
        <p:spPr/>
        <p:txBody>
          <a:bodyPr/>
          <a:lstStyle/>
          <a:p>
            <a:r>
              <a:rPr lang="en-US" dirty="0" smtClean="0"/>
              <a:t>Fall 2013 -- Lecture #15</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BD76D7-DDE1-7E47-9267-E985B8D0C3CC}" type="datetime1">
              <a:rPr lang="en-US" smtClean="0"/>
              <a:pPr/>
              <a:t>11/10/15</a:t>
            </a:fld>
            <a:endParaRPr lang="en-US" dirty="0"/>
          </a:p>
        </p:txBody>
      </p:sp>
      <p:sp>
        <p:nvSpPr>
          <p:cNvPr id="3" name="Footer Placeholder 2"/>
          <p:cNvSpPr>
            <a:spLocks noGrp="1"/>
          </p:cNvSpPr>
          <p:nvPr>
            <p:ph type="ftr" sz="quarter" idx="11"/>
          </p:nvPr>
        </p:nvSpPr>
        <p:spPr/>
        <p:txBody>
          <a:bodyPr/>
          <a:lstStyle/>
          <a:p>
            <a:r>
              <a:rPr lang="en-US" dirty="0" smtClean="0"/>
              <a:t>Fall 2013 -- Lecture #15</a:t>
            </a:r>
            <a:endParaRPr lang="en-US" dirty="0"/>
          </a:p>
        </p:txBody>
      </p:sp>
      <p:sp>
        <p:nvSpPr>
          <p:cNvPr id="4" name="Slide Number Placeholder 3"/>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96D919-1DDD-034C-8019-2500669B255A}" type="datetime1">
              <a:rPr lang="en-US" smtClean="0"/>
              <a:pPr/>
              <a:t>11/10/15</a:t>
            </a:fld>
            <a:endParaRPr lang="en-US" dirty="0"/>
          </a:p>
        </p:txBody>
      </p:sp>
      <p:sp>
        <p:nvSpPr>
          <p:cNvPr id="6" name="Footer Placeholder 5"/>
          <p:cNvSpPr>
            <a:spLocks noGrp="1"/>
          </p:cNvSpPr>
          <p:nvPr>
            <p:ph type="ftr" sz="quarter" idx="11"/>
          </p:nvPr>
        </p:nvSpPr>
        <p:spPr/>
        <p:txBody>
          <a:bodyPr/>
          <a:lstStyle/>
          <a:p>
            <a:r>
              <a:rPr lang="en-US" dirty="0" smtClean="0"/>
              <a:t>Fall 2013 -- Lecture #15</a:t>
            </a:r>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23E8E0-25CE-884E-9E7D-20E856232ECC}" type="datetime1">
              <a:rPr lang="en-US" smtClean="0"/>
              <a:pPr/>
              <a:t>11/10/15</a:t>
            </a:fld>
            <a:endParaRPr lang="en-US" dirty="0"/>
          </a:p>
        </p:txBody>
      </p:sp>
      <p:sp>
        <p:nvSpPr>
          <p:cNvPr id="6" name="Footer Placeholder 5"/>
          <p:cNvSpPr>
            <a:spLocks noGrp="1"/>
          </p:cNvSpPr>
          <p:nvPr>
            <p:ph type="ftr" sz="quarter" idx="11"/>
          </p:nvPr>
        </p:nvSpPr>
        <p:spPr/>
        <p:txBody>
          <a:bodyPr/>
          <a:lstStyle/>
          <a:p>
            <a:r>
              <a:rPr lang="en-US" dirty="0" smtClean="0"/>
              <a:t>Fall 2013 -- Lecture #15</a:t>
            </a:r>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iming>
    <p:tnLst>
      <p:par>
        <p:cTn xmlns:p14="http://schemas.microsoft.com/office/powerpoint/2010/main" id="1" dur="indefinite" restart="never" nodeType="tmRoot"/>
      </p:par>
    </p:tnLst>
  </p:timing>
  <p:hf hdr="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oleObject" Target="../embeddings/oleObject1.bin"/><Relationship Id="rId6" Type="http://schemas.openxmlformats.org/officeDocument/2006/relationships/image" Target="../media/image1.png"/><Relationship Id="rId7" Type="http://schemas.openxmlformats.org/officeDocument/2006/relationships/image" Target="../media/image3.jpeg"/><Relationship Id="rId8" Type="http://schemas.openxmlformats.org/officeDocument/2006/relationships/image" Target="../media/image4.png"/><Relationship Id="rId9"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g"/><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 Id="rId3"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0467" y="1503891"/>
            <a:ext cx="7772400" cy="1470025"/>
          </a:xfrm>
        </p:spPr>
        <p:txBody>
          <a:bodyPr>
            <a:noAutofit/>
          </a:bodyPr>
          <a:lstStyle/>
          <a:p>
            <a:pPr>
              <a:defRPr/>
            </a:pPr>
            <a:r>
              <a:rPr lang="en-US" sz="4000" dirty="0">
                <a:latin typeface="Calibri" charset="0"/>
                <a:ea typeface="ＭＳ Ｐゴシック" charset="0"/>
                <a:cs typeface="ＭＳ Ｐゴシック" charset="0"/>
              </a:rPr>
              <a:t>CS 61C: Great Ideas in Computer Architecture (Machine Structures)</a:t>
            </a:r>
            <a:br>
              <a:rPr lang="en-US" sz="4000" dirty="0">
                <a:latin typeface="Calibri" charset="0"/>
                <a:ea typeface="ＭＳ Ｐゴシック" charset="0"/>
                <a:cs typeface="ＭＳ Ｐゴシック" charset="0"/>
              </a:rPr>
            </a:br>
            <a:r>
              <a:rPr lang="en-US" sz="4000" i="1" dirty="0" smtClean="0"/>
              <a:t>Warehouse-Scale Computing, </a:t>
            </a:r>
            <a:r>
              <a:rPr lang="en-US" sz="4000" i="1" dirty="0" err="1" smtClean="0"/>
              <a:t>MapReduce</a:t>
            </a:r>
            <a:r>
              <a:rPr lang="en-US" sz="4000" i="1" dirty="0" smtClean="0"/>
              <a:t>, and Spark</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522571" y="3886200"/>
            <a:ext cx="8098858" cy="1752600"/>
          </a:xfrm>
        </p:spPr>
        <p:txBody>
          <a:bodyPr rtlCol="0">
            <a:noAutofit/>
          </a:bodyPr>
          <a:lstStyle/>
          <a:p>
            <a:r>
              <a:rPr lang="en-US" dirty="0"/>
              <a:t>Instructors:</a:t>
            </a:r>
          </a:p>
          <a:p>
            <a:r>
              <a:rPr lang="en-US" dirty="0" smtClean="0"/>
              <a:t>John Wawrzynek &amp; </a:t>
            </a:r>
            <a:r>
              <a:rPr lang="en-US" dirty="0"/>
              <a:t>Vladimir </a:t>
            </a:r>
            <a:r>
              <a:rPr lang="en-US" dirty="0" err="1"/>
              <a:t>Stojanovic</a:t>
            </a:r>
            <a:endParaRPr lang="en-US" dirty="0"/>
          </a:p>
          <a:p>
            <a:pPr eaLnBrk="1" fontAlgn="auto" hangingPunct="1">
              <a:spcAft>
                <a:spcPts val="0"/>
              </a:spcAft>
              <a:buFont typeface="Arial"/>
              <a:buNone/>
              <a:defRPr/>
            </a:pPr>
            <a:r>
              <a:rPr lang="en-US" dirty="0" smtClean="0">
                <a:ea typeface="+mn-ea"/>
                <a:cs typeface="+mn-cs"/>
              </a:rPr>
              <a:t>http</a:t>
            </a:r>
            <a:r>
              <a:rPr lang="en-US" dirty="0" smtClean="0">
                <a:ea typeface="+mn-ea"/>
                <a:cs typeface="+mn-cs"/>
              </a:rPr>
              <a:t>://</a:t>
            </a:r>
            <a:r>
              <a:rPr lang="en-US" dirty="0" err="1" smtClean="0">
                <a:ea typeface="+mn-ea"/>
                <a:cs typeface="+mn-cs"/>
              </a:rPr>
              <a:t>inst.eecs.berkeley.edu</a:t>
            </a:r>
            <a:r>
              <a:rPr lang="en-US" dirty="0" smtClean="0">
                <a:ea typeface="+mn-ea"/>
                <a:cs typeface="+mn-cs"/>
              </a:rPr>
              <a:t>/~cs61c/</a:t>
            </a:r>
          </a:p>
        </p:txBody>
      </p:sp>
    </p:spTree>
    <p:extLst>
      <p:ext uri="{BB962C8B-B14F-4D97-AF65-F5344CB8AC3E}">
        <p14:creationId xmlns:p14="http://schemas.microsoft.com/office/powerpoint/2010/main" val="742782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WSC Architecture</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10</a:t>
            </a:fld>
            <a:endParaRPr lang="en-US"/>
          </a:p>
        </p:txBody>
      </p:sp>
      <p:pic>
        <p:nvPicPr>
          <p:cNvPr id="8" name="Picture 7"/>
          <p:cNvPicPr>
            <a:picLocks noChangeAspect="1"/>
          </p:cNvPicPr>
          <p:nvPr/>
        </p:nvPicPr>
        <p:blipFill>
          <a:blip r:embed="rId2"/>
          <a:stretch>
            <a:fillRect/>
          </a:stretch>
        </p:blipFill>
        <p:spPr>
          <a:xfrm>
            <a:off x="-32797" y="1202267"/>
            <a:ext cx="9209592" cy="4453465"/>
          </a:xfrm>
          <a:prstGeom prst="rect">
            <a:avLst/>
          </a:prstGeom>
        </p:spPr>
      </p:pic>
      <p:sp>
        <p:nvSpPr>
          <p:cNvPr id="9" name="TextBox 8"/>
          <p:cNvSpPr txBox="1"/>
          <p:nvPr/>
        </p:nvSpPr>
        <p:spPr>
          <a:xfrm>
            <a:off x="0" y="3287605"/>
            <a:ext cx="2062503" cy="1569660"/>
          </a:xfrm>
          <a:prstGeom prst="rect">
            <a:avLst/>
          </a:prstGeom>
          <a:noFill/>
        </p:spPr>
        <p:txBody>
          <a:bodyPr wrap="square" rtlCol="0">
            <a:spAutoFit/>
          </a:bodyPr>
          <a:lstStyle/>
          <a:p>
            <a:r>
              <a:rPr lang="en-US" sz="2400" dirty="0" smtClean="0">
                <a:solidFill>
                  <a:srgbClr val="0000FF"/>
                </a:solidFill>
              </a:rPr>
              <a:t>1U Server:</a:t>
            </a:r>
            <a:endParaRPr lang="en-US" sz="2400" dirty="0" smtClean="0"/>
          </a:p>
          <a:p>
            <a:r>
              <a:rPr lang="en-US" sz="2400" dirty="0" smtClean="0"/>
              <a:t>8 cores, </a:t>
            </a:r>
          </a:p>
          <a:p>
            <a:r>
              <a:rPr lang="en-US" sz="2400" dirty="0" smtClean="0"/>
              <a:t>16 GB DRAM, </a:t>
            </a:r>
          </a:p>
          <a:p>
            <a:r>
              <a:rPr lang="en-US" sz="2400" dirty="0" smtClean="0"/>
              <a:t>4x1 TB disk</a:t>
            </a:r>
            <a:endParaRPr lang="en-US" sz="2400" dirty="0"/>
          </a:p>
        </p:txBody>
      </p:sp>
      <p:sp>
        <p:nvSpPr>
          <p:cNvPr id="10" name="TextBox 9"/>
          <p:cNvSpPr txBox="1"/>
          <p:nvPr/>
        </p:nvSpPr>
        <p:spPr>
          <a:xfrm>
            <a:off x="1031252" y="5004942"/>
            <a:ext cx="4544068" cy="1569660"/>
          </a:xfrm>
          <a:prstGeom prst="rect">
            <a:avLst/>
          </a:prstGeom>
          <a:noFill/>
        </p:spPr>
        <p:txBody>
          <a:bodyPr wrap="square" rtlCol="0">
            <a:spAutoFit/>
          </a:bodyPr>
          <a:lstStyle/>
          <a:p>
            <a:r>
              <a:rPr lang="en-US" sz="2400" dirty="0" smtClean="0">
                <a:solidFill>
                  <a:srgbClr val="0000FF"/>
                </a:solidFill>
              </a:rPr>
              <a:t>Rack:</a:t>
            </a:r>
            <a:endParaRPr lang="en-US" sz="2400" dirty="0" smtClean="0"/>
          </a:p>
          <a:p>
            <a:r>
              <a:rPr lang="en-US" sz="2400" dirty="0" smtClean="0"/>
              <a:t>40-80 severs,</a:t>
            </a:r>
          </a:p>
          <a:p>
            <a:r>
              <a:rPr lang="en-US" sz="2400" dirty="0" smtClean="0"/>
              <a:t>Local </a:t>
            </a:r>
            <a:r>
              <a:rPr lang="en-US" sz="2400" dirty="0" smtClean="0"/>
              <a:t>Ethernet (</a:t>
            </a:r>
            <a:r>
              <a:rPr lang="en-US" sz="2400" dirty="0" smtClean="0"/>
              <a:t>1-10Gbps) switch</a:t>
            </a:r>
          </a:p>
          <a:p>
            <a:r>
              <a:rPr lang="en-US" sz="2400" dirty="0" smtClean="0"/>
              <a:t>(30$/1Gbps/server)</a:t>
            </a:r>
            <a:endParaRPr lang="en-US" sz="2400" dirty="0"/>
          </a:p>
        </p:txBody>
      </p:sp>
      <p:sp>
        <p:nvSpPr>
          <p:cNvPr id="11" name="TextBox 10"/>
          <p:cNvSpPr txBox="1"/>
          <p:nvPr/>
        </p:nvSpPr>
        <p:spPr>
          <a:xfrm>
            <a:off x="5155498" y="4269359"/>
            <a:ext cx="3988501" cy="1569660"/>
          </a:xfrm>
          <a:prstGeom prst="rect">
            <a:avLst/>
          </a:prstGeom>
          <a:noFill/>
        </p:spPr>
        <p:txBody>
          <a:bodyPr wrap="square" rtlCol="0">
            <a:spAutoFit/>
          </a:bodyPr>
          <a:lstStyle/>
          <a:p>
            <a:r>
              <a:rPr lang="en-US" sz="2400" dirty="0" smtClean="0">
                <a:solidFill>
                  <a:srgbClr val="0000FF"/>
                </a:solidFill>
              </a:rPr>
              <a:t>Array (</a:t>
            </a:r>
            <a:r>
              <a:rPr lang="en-US" sz="2400" dirty="0" smtClean="0">
                <a:solidFill>
                  <a:srgbClr val="0000FF"/>
                </a:solidFill>
              </a:rPr>
              <a:t>aka cluster):</a:t>
            </a:r>
            <a:endParaRPr lang="en-US" sz="2400" dirty="0" smtClean="0"/>
          </a:p>
          <a:p>
            <a:r>
              <a:rPr lang="en-US" sz="2400" dirty="0" smtClean="0"/>
              <a:t>16-32 racks</a:t>
            </a:r>
          </a:p>
          <a:p>
            <a:r>
              <a:rPr lang="en-US" sz="2400" dirty="0" smtClean="0"/>
              <a:t>Expensive switch</a:t>
            </a:r>
          </a:p>
          <a:p>
            <a:r>
              <a:rPr lang="en-US" sz="2400" dirty="0" smtClean="0"/>
              <a:t>(10X bandwidth </a:t>
            </a:r>
            <a:r>
              <a:rPr lang="en-US" sz="2400" dirty="0" smtClean="0">
                <a:sym typeface="Wingdings"/>
              </a:rPr>
              <a:t> 100x cost)</a:t>
            </a:r>
            <a:endParaRPr lang="en-US" sz="2400" dirty="0"/>
          </a:p>
        </p:txBody>
      </p:sp>
    </p:spTree>
    <p:extLst>
      <p:ext uri="{BB962C8B-B14F-4D97-AF65-F5344CB8AC3E}">
        <p14:creationId xmlns:p14="http://schemas.microsoft.com/office/powerpoint/2010/main" val="22053691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8103" y="0"/>
            <a:ext cx="8229600" cy="878435"/>
          </a:xfrm>
        </p:spPr>
        <p:txBody>
          <a:bodyPr/>
          <a:lstStyle/>
          <a:p>
            <a:r>
              <a:rPr lang="en-US" dirty="0" smtClean="0"/>
              <a:t>WSC Storage Hierarchy</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11</a:t>
            </a:fld>
            <a:endParaRPr lang="en-US"/>
          </a:p>
        </p:txBody>
      </p:sp>
      <p:pic>
        <p:nvPicPr>
          <p:cNvPr id="2" name="Picture 1"/>
          <p:cNvPicPr>
            <a:picLocks noChangeAspect="1"/>
          </p:cNvPicPr>
          <p:nvPr/>
        </p:nvPicPr>
        <p:blipFill rotWithShape="1">
          <a:blip r:embed="rId2"/>
          <a:srcRect l="8405"/>
          <a:stretch/>
        </p:blipFill>
        <p:spPr>
          <a:xfrm>
            <a:off x="0" y="1508616"/>
            <a:ext cx="5597903" cy="5158419"/>
          </a:xfrm>
          <a:prstGeom prst="rect">
            <a:avLst/>
          </a:prstGeom>
        </p:spPr>
      </p:pic>
      <p:sp>
        <p:nvSpPr>
          <p:cNvPr id="8" name="TextBox 7"/>
          <p:cNvSpPr txBox="1"/>
          <p:nvPr/>
        </p:nvSpPr>
        <p:spPr>
          <a:xfrm>
            <a:off x="5175354" y="1568927"/>
            <a:ext cx="3968646" cy="1200328"/>
          </a:xfrm>
          <a:prstGeom prst="rect">
            <a:avLst/>
          </a:prstGeom>
          <a:noFill/>
        </p:spPr>
        <p:txBody>
          <a:bodyPr wrap="square" rtlCol="0">
            <a:spAutoFit/>
          </a:bodyPr>
          <a:lstStyle/>
          <a:p>
            <a:r>
              <a:rPr lang="en-US" sz="2400" dirty="0" smtClean="0">
                <a:solidFill>
                  <a:srgbClr val="0000FF"/>
                </a:solidFill>
              </a:rPr>
              <a:t>1U Server:</a:t>
            </a:r>
            <a:endParaRPr lang="en-US" sz="2400" dirty="0" smtClean="0"/>
          </a:p>
          <a:p>
            <a:r>
              <a:rPr lang="en-US" sz="2400" dirty="0" smtClean="0"/>
              <a:t>DRAM: 16GB, 100ns, 20GB/s</a:t>
            </a:r>
          </a:p>
          <a:p>
            <a:r>
              <a:rPr lang="en-US" sz="2400" dirty="0" smtClean="0"/>
              <a:t>Disk:     2TB,    10ms,  200MB/s</a:t>
            </a:r>
          </a:p>
        </p:txBody>
      </p:sp>
      <p:sp>
        <p:nvSpPr>
          <p:cNvPr id="9" name="TextBox 8"/>
          <p:cNvSpPr txBox="1"/>
          <p:nvPr/>
        </p:nvSpPr>
        <p:spPr>
          <a:xfrm>
            <a:off x="4926013" y="3153559"/>
            <a:ext cx="4217987" cy="1200328"/>
          </a:xfrm>
          <a:prstGeom prst="rect">
            <a:avLst/>
          </a:prstGeom>
          <a:noFill/>
        </p:spPr>
        <p:txBody>
          <a:bodyPr wrap="square" rtlCol="0">
            <a:spAutoFit/>
          </a:bodyPr>
          <a:lstStyle/>
          <a:p>
            <a:r>
              <a:rPr lang="en-US" sz="2400" dirty="0" smtClean="0">
                <a:solidFill>
                  <a:srgbClr val="0000FF"/>
                </a:solidFill>
              </a:rPr>
              <a:t>Rack(80 severs):</a:t>
            </a:r>
            <a:endParaRPr lang="en-US" sz="2400" dirty="0" smtClean="0"/>
          </a:p>
          <a:p>
            <a:r>
              <a:rPr lang="en-US" sz="2400" dirty="0" smtClean="0"/>
              <a:t>DRAM: 1TB,     300us,  100MB/s</a:t>
            </a:r>
          </a:p>
          <a:p>
            <a:r>
              <a:rPr lang="en-US" sz="2400" dirty="0" smtClean="0"/>
              <a:t>Disk:     160TB, 11ms,   100MB/s</a:t>
            </a:r>
          </a:p>
        </p:txBody>
      </p:sp>
      <p:sp>
        <p:nvSpPr>
          <p:cNvPr id="10" name="TextBox 9"/>
          <p:cNvSpPr txBox="1"/>
          <p:nvPr/>
        </p:nvSpPr>
        <p:spPr>
          <a:xfrm>
            <a:off x="5175354" y="4910056"/>
            <a:ext cx="3968646" cy="1200328"/>
          </a:xfrm>
          <a:prstGeom prst="rect">
            <a:avLst/>
          </a:prstGeom>
          <a:noFill/>
        </p:spPr>
        <p:txBody>
          <a:bodyPr wrap="square" rtlCol="0">
            <a:spAutoFit/>
          </a:bodyPr>
          <a:lstStyle/>
          <a:p>
            <a:r>
              <a:rPr lang="en-US" sz="2400" dirty="0" smtClean="0">
                <a:solidFill>
                  <a:srgbClr val="0000FF"/>
                </a:solidFill>
              </a:rPr>
              <a:t>Array(30 racks):</a:t>
            </a:r>
            <a:endParaRPr lang="en-US" sz="2400" dirty="0" smtClean="0"/>
          </a:p>
          <a:p>
            <a:r>
              <a:rPr lang="en-US" sz="2400" dirty="0" smtClean="0"/>
              <a:t>DRAM: 30TB,   500us, 10MB/s</a:t>
            </a:r>
          </a:p>
          <a:p>
            <a:r>
              <a:rPr lang="en-US" sz="2400" dirty="0" smtClean="0"/>
              <a:t>Disk:     4.80PB, 12ms, 10MB/s</a:t>
            </a:r>
          </a:p>
        </p:txBody>
      </p:sp>
      <p:sp>
        <p:nvSpPr>
          <p:cNvPr id="11" name="Frame 10"/>
          <p:cNvSpPr/>
          <p:nvPr/>
        </p:nvSpPr>
        <p:spPr>
          <a:xfrm>
            <a:off x="6885823" y="2343621"/>
            <a:ext cx="915402" cy="474133"/>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6751764" y="3524528"/>
            <a:ext cx="915402" cy="474133"/>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Frame 12"/>
          <p:cNvSpPr/>
          <p:nvPr/>
        </p:nvSpPr>
        <p:spPr>
          <a:xfrm>
            <a:off x="7642088" y="3501962"/>
            <a:ext cx="1410008" cy="474133"/>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Frame 13"/>
          <p:cNvSpPr/>
          <p:nvPr/>
        </p:nvSpPr>
        <p:spPr>
          <a:xfrm>
            <a:off x="7814785" y="2341304"/>
            <a:ext cx="1329215" cy="474133"/>
          </a:xfrm>
          <a:prstGeom prst="fram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965200" y="761256"/>
            <a:ext cx="8178800" cy="830997"/>
          </a:xfrm>
          <a:prstGeom prst="rect">
            <a:avLst/>
          </a:prstGeom>
          <a:noFill/>
        </p:spPr>
        <p:txBody>
          <a:bodyPr wrap="square" rtlCol="0">
            <a:spAutoFit/>
          </a:bodyPr>
          <a:lstStyle/>
          <a:p>
            <a:pPr algn="r"/>
            <a:r>
              <a:rPr lang="en-US" sz="2400" dirty="0"/>
              <a:t>Lower latency to DRAM in another server than local </a:t>
            </a:r>
            <a:r>
              <a:rPr lang="en-US" sz="2400" dirty="0" smtClean="0"/>
              <a:t>disk</a:t>
            </a:r>
          </a:p>
          <a:p>
            <a:pPr algn="r"/>
            <a:r>
              <a:rPr lang="en-US" sz="2400" dirty="0" smtClean="0"/>
              <a:t>Higher bandwidth to local disk than to DRAM in another server</a:t>
            </a:r>
            <a:endParaRPr lang="en-US" sz="2400" dirty="0"/>
          </a:p>
        </p:txBody>
      </p:sp>
    </p:spTree>
    <p:extLst>
      <p:ext uri="{BB962C8B-B14F-4D97-AF65-F5344CB8AC3E}">
        <p14:creationId xmlns:p14="http://schemas.microsoft.com/office/powerpoint/2010/main" val="128972841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 Variation</a:t>
            </a:r>
            <a:endParaRPr lang="en-US" dirty="0"/>
          </a:p>
        </p:txBody>
      </p:sp>
      <p:sp>
        <p:nvSpPr>
          <p:cNvPr id="3" name="Content Placeholder 2"/>
          <p:cNvSpPr>
            <a:spLocks noGrp="1"/>
          </p:cNvSpPr>
          <p:nvPr>
            <p:ph idx="1"/>
          </p:nvPr>
        </p:nvSpPr>
        <p:spPr>
          <a:xfrm>
            <a:off x="626534" y="5845704"/>
            <a:ext cx="8229600" cy="1012296"/>
          </a:xfrm>
        </p:spPr>
        <p:txBody>
          <a:bodyPr/>
          <a:lstStyle/>
          <a:p>
            <a:r>
              <a:rPr lang="en-US" dirty="0" smtClean="0"/>
              <a:t>Online service: Peak usage 2X off-peak</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12</a:t>
            </a:fld>
            <a:endParaRPr lang="en-US"/>
          </a:p>
        </p:txBody>
      </p:sp>
      <p:pic>
        <p:nvPicPr>
          <p:cNvPr id="7" name="Picture 6"/>
          <p:cNvPicPr>
            <a:picLocks noChangeAspect="1"/>
          </p:cNvPicPr>
          <p:nvPr/>
        </p:nvPicPr>
        <p:blipFill>
          <a:blip r:embed="rId2"/>
          <a:stretch>
            <a:fillRect/>
          </a:stretch>
        </p:blipFill>
        <p:spPr>
          <a:xfrm>
            <a:off x="1236132" y="1250950"/>
            <a:ext cx="7133167" cy="4091432"/>
          </a:xfrm>
          <a:prstGeom prst="rect">
            <a:avLst/>
          </a:prstGeom>
        </p:spPr>
      </p:pic>
      <p:sp>
        <p:nvSpPr>
          <p:cNvPr id="8" name="TextBox 7"/>
          <p:cNvSpPr txBox="1"/>
          <p:nvPr/>
        </p:nvSpPr>
        <p:spPr>
          <a:xfrm>
            <a:off x="1100667" y="5283200"/>
            <a:ext cx="1319291" cy="461665"/>
          </a:xfrm>
          <a:prstGeom prst="rect">
            <a:avLst/>
          </a:prstGeom>
          <a:noFill/>
        </p:spPr>
        <p:txBody>
          <a:bodyPr wrap="none" rtlCol="0">
            <a:spAutoFit/>
          </a:bodyPr>
          <a:lstStyle/>
          <a:p>
            <a:r>
              <a:rPr lang="en-US" sz="2400" dirty="0" smtClean="0"/>
              <a:t>Midnight</a:t>
            </a:r>
            <a:endParaRPr lang="en-US" sz="2400" dirty="0"/>
          </a:p>
        </p:txBody>
      </p:sp>
      <p:sp>
        <p:nvSpPr>
          <p:cNvPr id="9" name="TextBox 8"/>
          <p:cNvSpPr txBox="1"/>
          <p:nvPr/>
        </p:nvSpPr>
        <p:spPr>
          <a:xfrm>
            <a:off x="4114801" y="5283200"/>
            <a:ext cx="869649" cy="461665"/>
          </a:xfrm>
          <a:prstGeom prst="rect">
            <a:avLst/>
          </a:prstGeom>
          <a:noFill/>
        </p:spPr>
        <p:txBody>
          <a:bodyPr wrap="none" rtlCol="0">
            <a:spAutoFit/>
          </a:bodyPr>
          <a:lstStyle/>
          <a:p>
            <a:r>
              <a:rPr lang="en-US" sz="2400" dirty="0" smtClean="0"/>
              <a:t>Noon</a:t>
            </a:r>
            <a:endParaRPr lang="en-US" sz="2400" dirty="0"/>
          </a:p>
        </p:txBody>
      </p:sp>
      <p:sp>
        <p:nvSpPr>
          <p:cNvPr id="10" name="TextBox 9"/>
          <p:cNvSpPr txBox="1"/>
          <p:nvPr/>
        </p:nvSpPr>
        <p:spPr>
          <a:xfrm>
            <a:off x="6841067" y="5283200"/>
            <a:ext cx="1319291" cy="461665"/>
          </a:xfrm>
          <a:prstGeom prst="rect">
            <a:avLst/>
          </a:prstGeom>
          <a:noFill/>
        </p:spPr>
        <p:txBody>
          <a:bodyPr wrap="none" rtlCol="0">
            <a:spAutoFit/>
          </a:bodyPr>
          <a:lstStyle/>
          <a:p>
            <a:r>
              <a:rPr lang="en-US" sz="2400" dirty="0" smtClean="0"/>
              <a:t>Midnight</a:t>
            </a:r>
            <a:endParaRPr lang="en-US" sz="2400" dirty="0"/>
          </a:p>
        </p:txBody>
      </p:sp>
      <p:sp>
        <p:nvSpPr>
          <p:cNvPr id="11" name="TextBox 10"/>
          <p:cNvSpPr txBox="1"/>
          <p:nvPr/>
        </p:nvSpPr>
        <p:spPr>
          <a:xfrm>
            <a:off x="524933" y="2105504"/>
            <a:ext cx="677108" cy="1708961"/>
          </a:xfrm>
          <a:prstGeom prst="rect">
            <a:avLst/>
          </a:prstGeom>
          <a:noFill/>
        </p:spPr>
        <p:txBody>
          <a:bodyPr vert="vert270" wrap="none" rtlCol="0">
            <a:spAutoFit/>
          </a:bodyPr>
          <a:lstStyle/>
          <a:p>
            <a:r>
              <a:rPr lang="en-US" sz="3200" dirty="0" smtClean="0"/>
              <a:t>Workload</a:t>
            </a:r>
            <a:endParaRPr lang="en-US" sz="3200" dirty="0"/>
          </a:p>
        </p:txBody>
      </p:sp>
      <p:grpSp>
        <p:nvGrpSpPr>
          <p:cNvPr id="15" name="Group 14"/>
          <p:cNvGrpSpPr/>
          <p:nvPr/>
        </p:nvGrpSpPr>
        <p:grpSpPr>
          <a:xfrm>
            <a:off x="3674533" y="2133599"/>
            <a:ext cx="643467" cy="1794933"/>
            <a:chOff x="3674533" y="2133599"/>
            <a:chExt cx="643467" cy="1794933"/>
          </a:xfrm>
        </p:grpSpPr>
        <p:cxnSp>
          <p:nvCxnSpPr>
            <p:cNvPr id="13" name="Straight Arrow Connector 12"/>
            <p:cNvCxnSpPr/>
            <p:nvPr/>
          </p:nvCxnSpPr>
          <p:spPr>
            <a:xfrm rot="16200000" flipH="1">
              <a:off x="3412067" y="3022599"/>
              <a:ext cx="1794933" cy="16933"/>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674533" y="2709334"/>
              <a:ext cx="605655" cy="584776"/>
            </a:xfrm>
            <a:prstGeom prst="rect">
              <a:avLst/>
            </a:prstGeom>
            <a:noFill/>
          </p:spPr>
          <p:txBody>
            <a:bodyPr wrap="none" rtlCol="0">
              <a:spAutoFit/>
            </a:bodyPr>
            <a:lstStyle/>
            <a:p>
              <a:r>
                <a:rPr lang="en-US" sz="3200" dirty="0" smtClean="0"/>
                <a:t>2X</a:t>
              </a:r>
              <a:endParaRPr lang="en-US" sz="3200" dirty="0"/>
            </a:p>
          </p:txBody>
        </p:sp>
      </p:grpSp>
    </p:spTree>
    <p:extLst>
      <p:ext uri="{BB962C8B-B14F-4D97-AF65-F5344CB8AC3E}">
        <p14:creationId xmlns:p14="http://schemas.microsoft.com/office/powerpoint/2010/main" val="37516876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Impact on WSC software</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lnSpc>
                <a:spcPct val="120000"/>
              </a:lnSpc>
            </a:pPr>
            <a:r>
              <a:rPr lang="en-US" sz="2600" b="1" i="1" dirty="0" smtClean="0"/>
              <a:t>Latency, bandwidth </a:t>
            </a:r>
            <a:r>
              <a:rPr lang="en-US" sz="2600" dirty="0" smtClean="0">
                <a:sym typeface="Wingdings"/>
              </a:rPr>
              <a:t> </a:t>
            </a:r>
            <a:r>
              <a:rPr lang="en-US" sz="2600" dirty="0" smtClean="0"/>
              <a:t>Performance</a:t>
            </a:r>
          </a:p>
          <a:p>
            <a:pPr lvl="1">
              <a:lnSpc>
                <a:spcPct val="120000"/>
              </a:lnSpc>
            </a:pPr>
            <a:r>
              <a:rPr lang="en-US" dirty="0" smtClean="0"/>
              <a:t>Independent data set within an array</a:t>
            </a:r>
          </a:p>
          <a:p>
            <a:pPr lvl="1">
              <a:lnSpc>
                <a:spcPct val="120000"/>
              </a:lnSpc>
            </a:pPr>
            <a:r>
              <a:rPr lang="en-US" dirty="0" smtClean="0"/>
              <a:t>Locality of access within </a:t>
            </a:r>
            <a:r>
              <a:rPr lang="en-US" dirty="0" smtClean="0"/>
              <a:t>server </a:t>
            </a:r>
            <a:r>
              <a:rPr lang="en-US" dirty="0" smtClean="0"/>
              <a:t>or rack</a:t>
            </a:r>
          </a:p>
          <a:p>
            <a:pPr>
              <a:lnSpc>
                <a:spcPct val="120000"/>
              </a:lnSpc>
            </a:pPr>
            <a:r>
              <a:rPr lang="en-US" sz="2600" b="1" i="1" dirty="0" smtClean="0"/>
              <a:t>High failure rate </a:t>
            </a:r>
            <a:r>
              <a:rPr lang="en-US" sz="2600" dirty="0" smtClean="0">
                <a:sym typeface="Wingdings"/>
              </a:rPr>
              <a:t> </a:t>
            </a:r>
            <a:r>
              <a:rPr lang="en-US" sz="2600" dirty="0" smtClean="0"/>
              <a:t>Reliability, Availability</a:t>
            </a:r>
          </a:p>
          <a:p>
            <a:pPr lvl="1">
              <a:lnSpc>
                <a:spcPct val="120000"/>
              </a:lnSpc>
            </a:pPr>
            <a:r>
              <a:rPr lang="en-US" dirty="0" smtClean="0"/>
              <a:t>Preventing failures is expensive</a:t>
            </a:r>
          </a:p>
          <a:p>
            <a:pPr lvl="1">
              <a:lnSpc>
                <a:spcPct val="120000"/>
              </a:lnSpc>
            </a:pPr>
            <a:r>
              <a:rPr lang="en-US" dirty="0" smtClean="0"/>
              <a:t>Cope with failures gracefully</a:t>
            </a:r>
          </a:p>
          <a:p>
            <a:pPr>
              <a:lnSpc>
                <a:spcPct val="120000"/>
              </a:lnSpc>
            </a:pPr>
            <a:r>
              <a:rPr lang="en-US" sz="2600" b="1" i="1" dirty="0" smtClean="0"/>
              <a:t>Varying workloads </a:t>
            </a:r>
            <a:r>
              <a:rPr lang="en-US" sz="2600" dirty="0" smtClean="0">
                <a:sym typeface="Wingdings"/>
              </a:rPr>
              <a:t> Availability</a:t>
            </a:r>
            <a:endParaRPr lang="en-US" sz="2600" dirty="0" smtClean="0"/>
          </a:p>
          <a:p>
            <a:pPr lvl="1">
              <a:lnSpc>
                <a:spcPct val="120000"/>
              </a:lnSpc>
            </a:pPr>
            <a:r>
              <a:rPr lang="en-US" dirty="0" smtClean="0"/>
              <a:t>Scale up and down gracefully</a:t>
            </a:r>
          </a:p>
          <a:p>
            <a:pPr>
              <a:lnSpc>
                <a:spcPct val="120000"/>
              </a:lnSpc>
            </a:pPr>
            <a:r>
              <a:rPr lang="en-US" sz="2400" dirty="0" smtClean="0"/>
              <a:t>More challenging than software for single computers!</a:t>
            </a:r>
          </a:p>
          <a:p>
            <a:pPr>
              <a:lnSpc>
                <a:spcPct val="120000"/>
              </a:lnSpc>
            </a:pPr>
            <a:endParaRPr lang="en-US" dirty="0" smtClean="0"/>
          </a:p>
          <a:p>
            <a:pPr>
              <a:lnSpc>
                <a:spcPct val="120000"/>
              </a:lnSpc>
            </a:pPr>
            <a:endParaRPr lang="en-US" dirty="0" smtClean="0"/>
          </a:p>
          <a:p>
            <a:pPr lvl="1">
              <a:lnSpc>
                <a:spcPct val="120000"/>
              </a:lnSpc>
            </a:pP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13</a:t>
            </a:fld>
            <a:endParaRPr lang="en-US"/>
          </a:p>
        </p:txBody>
      </p:sp>
    </p:spTree>
    <p:extLst>
      <p:ext uri="{BB962C8B-B14F-4D97-AF65-F5344CB8AC3E}">
        <p14:creationId xmlns:p14="http://schemas.microsoft.com/office/powerpoint/2010/main" val="37014530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Power Usage Effectiveness</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lnSpc>
                <a:spcPct val="110000"/>
              </a:lnSpc>
            </a:pPr>
            <a:r>
              <a:rPr lang="en-US" sz="2600" dirty="0" smtClean="0"/>
              <a:t>Energy efficiency</a:t>
            </a:r>
          </a:p>
          <a:p>
            <a:pPr lvl="1">
              <a:lnSpc>
                <a:spcPct val="110000"/>
              </a:lnSpc>
            </a:pPr>
            <a:r>
              <a:rPr lang="en-US" dirty="0" smtClean="0"/>
              <a:t>Primary concern in the design of WSC</a:t>
            </a:r>
          </a:p>
          <a:p>
            <a:pPr lvl="1">
              <a:lnSpc>
                <a:spcPct val="110000"/>
              </a:lnSpc>
            </a:pPr>
            <a:r>
              <a:rPr lang="en-US" dirty="0" smtClean="0"/>
              <a:t>Important component of the total cost of ownership</a:t>
            </a:r>
          </a:p>
          <a:p>
            <a:pPr>
              <a:lnSpc>
                <a:spcPct val="110000"/>
              </a:lnSpc>
              <a:spcBef>
                <a:spcPts val="1500"/>
              </a:spcBef>
            </a:pPr>
            <a:r>
              <a:rPr lang="en-US" sz="2400" dirty="0" smtClean="0"/>
              <a:t>Power Usage Effectiveness (PUE):</a:t>
            </a:r>
            <a:endParaRPr lang="en-US" dirty="0" smtClean="0"/>
          </a:p>
          <a:p>
            <a:pPr lvl="1">
              <a:lnSpc>
                <a:spcPct val="110000"/>
              </a:lnSpc>
            </a:pPr>
            <a:endParaRPr lang="en-US" dirty="0" smtClean="0"/>
          </a:p>
          <a:p>
            <a:pPr lvl="1">
              <a:lnSpc>
                <a:spcPct val="110000"/>
              </a:lnSpc>
            </a:pPr>
            <a:endParaRPr lang="en-US" dirty="0" smtClean="0"/>
          </a:p>
          <a:p>
            <a:pPr lvl="1">
              <a:lnSpc>
                <a:spcPct val="110000"/>
              </a:lnSpc>
            </a:pPr>
            <a:r>
              <a:rPr lang="en-US" dirty="0" smtClean="0"/>
              <a:t>A power efficiency measure for WSC</a:t>
            </a:r>
          </a:p>
          <a:p>
            <a:pPr lvl="1">
              <a:lnSpc>
                <a:spcPct val="110000"/>
              </a:lnSpc>
            </a:pPr>
            <a:r>
              <a:rPr lang="en-US" dirty="0" smtClean="0"/>
              <a:t>Not considering efficiency of servers, </a:t>
            </a:r>
            <a:r>
              <a:rPr lang="en-US" dirty="0" smtClean="0"/>
              <a:t>networking</a:t>
            </a:r>
            <a:endParaRPr lang="en-US" dirty="0" smtClean="0"/>
          </a:p>
          <a:p>
            <a:pPr lvl="1">
              <a:lnSpc>
                <a:spcPct val="110000"/>
              </a:lnSpc>
            </a:pPr>
            <a:r>
              <a:rPr lang="en-US" dirty="0" smtClean="0"/>
              <a:t>Perfection = 1.0</a:t>
            </a:r>
          </a:p>
          <a:p>
            <a:pPr lvl="1">
              <a:lnSpc>
                <a:spcPct val="110000"/>
              </a:lnSpc>
            </a:pPr>
            <a:r>
              <a:rPr lang="en-US" dirty="0" smtClean="0"/>
              <a:t>Google WSC’s PUE = 1.2</a:t>
            </a:r>
          </a:p>
          <a:p>
            <a:pPr>
              <a:lnSpc>
                <a:spcPct val="110000"/>
              </a:lnSpc>
            </a:pPr>
            <a:endParaRPr lang="en-US" dirty="0" smtClean="0"/>
          </a:p>
          <a:p>
            <a:pPr>
              <a:lnSpc>
                <a:spcPct val="110000"/>
              </a:lnSpc>
            </a:pPr>
            <a:endParaRPr lang="en-US" dirty="0" smtClean="0"/>
          </a:p>
          <a:p>
            <a:pPr>
              <a:lnSpc>
                <a:spcPct val="110000"/>
              </a:lnSpc>
            </a:pPr>
            <a:endParaRPr lang="en-US" dirty="0" smtClean="0"/>
          </a:p>
          <a:p>
            <a:pPr lvl="1">
              <a:lnSpc>
                <a:spcPct val="110000"/>
              </a:lnSpc>
            </a:pP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14</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363087703"/>
              </p:ext>
            </p:extLst>
          </p:nvPr>
        </p:nvGraphicFramePr>
        <p:xfrm>
          <a:off x="2325707" y="3505432"/>
          <a:ext cx="3269785" cy="792480"/>
        </p:xfrm>
        <a:graphic>
          <a:graphicData uri="http://schemas.openxmlformats.org/drawingml/2006/table">
            <a:tbl>
              <a:tblPr firstRow="1" bandRow="1">
                <a:tableStyleId>{5C22544A-7EE6-4342-B048-85BDC9FD1C3A}</a:tableStyleId>
              </a:tblPr>
              <a:tblGrid>
                <a:gridCol w="3269785"/>
              </a:tblGrid>
              <a:tr h="370840">
                <a:tc>
                  <a:txBody>
                    <a:bodyPr/>
                    <a:lstStyle/>
                    <a:p>
                      <a:pPr algn="ctr"/>
                      <a:r>
                        <a:rPr lang="en-US" sz="2000" b="1" dirty="0" smtClean="0">
                          <a:solidFill>
                            <a:schemeClr val="tx1"/>
                          </a:solidFill>
                        </a:rPr>
                        <a:t>Total Building Power</a:t>
                      </a:r>
                      <a:endParaRPr lang="en-US" sz="20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pPr algn="ctr"/>
                      <a:r>
                        <a:rPr lang="en-US" sz="2000" b="1" dirty="0" smtClean="0">
                          <a:solidFill>
                            <a:schemeClr val="tx1"/>
                          </a:solidFill>
                        </a:rPr>
                        <a:t>IT equipment Power</a:t>
                      </a:r>
                      <a:endParaRPr lang="en-US" sz="20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7232664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PUE in the Wild (2007)</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15</a:t>
            </a:fld>
            <a:endParaRPr lang="en-US"/>
          </a:p>
        </p:txBody>
      </p:sp>
      <p:pic>
        <p:nvPicPr>
          <p:cNvPr id="9" name="Picture 8"/>
          <p:cNvPicPr>
            <a:picLocks noChangeAspect="1"/>
          </p:cNvPicPr>
          <p:nvPr/>
        </p:nvPicPr>
        <p:blipFill>
          <a:blip r:embed="rId2"/>
          <a:stretch>
            <a:fillRect/>
          </a:stretch>
        </p:blipFill>
        <p:spPr>
          <a:xfrm>
            <a:off x="372534" y="1339850"/>
            <a:ext cx="8331200" cy="4991100"/>
          </a:xfrm>
          <a:prstGeom prst="rect">
            <a:avLst/>
          </a:prstGeom>
        </p:spPr>
      </p:pic>
    </p:spTree>
    <p:extLst>
      <p:ext uri="{BB962C8B-B14F-4D97-AF65-F5344CB8AC3E}">
        <p14:creationId xmlns:p14="http://schemas.microsoft.com/office/powerpoint/2010/main" val="21718250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CC63E4C-4642-794D-A2FD-70F6B81535F5}" type="slidenum">
              <a:rPr lang="en-US" smtClean="0"/>
              <a:pPr/>
              <a:t>16</a:t>
            </a:fld>
            <a:endParaRPr lang="en-US"/>
          </a:p>
        </p:txBody>
      </p:sp>
      <p:pic>
        <p:nvPicPr>
          <p:cNvPr id="3" name="Picture 2"/>
          <p:cNvPicPr>
            <a:picLocks noChangeAspect="1"/>
          </p:cNvPicPr>
          <p:nvPr/>
        </p:nvPicPr>
        <p:blipFill>
          <a:blip r:embed="rId2"/>
          <a:stretch>
            <a:fillRect/>
          </a:stretch>
        </p:blipFill>
        <p:spPr>
          <a:xfrm>
            <a:off x="381000" y="482600"/>
            <a:ext cx="8245231" cy="5359400"/>
          </a:xfrm>
          <a:prstGeom prst="rect">
            <a:avLst/>
          </a:prstGeom>
        </p:spPr>
      </p:pic>
    </p:spTree>
    <p:extLst>
      <p:ext uri="{BB962C8B-B14F-4D97-AF65-F5344CB8AC3E}">
        <p14:creationId xmlns:p14="http://schemas.microsoft.com/office/powerpoint/2010/main" val="236693183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905565"/>
          </a:xfrm>
        </p:spPr>
        <p:txBody>
          <a:bodyPr/>
          <a:lstStyle/>
          <a:p>
            <a:r>
              <a:rPr lang="en-US" dirty="0" smtClean="0"/>
              <a:t>Load Profile of WSCs</a:t>
            </a:r>
            <a:endParaRPr lang="en-US" dirty="0"/>
          </a:p>
        </p:txBody>
      </p:sp>
      <p:sp>
        <p:nvSpPr>
          <p:cNvPr id="7" name="Content Placeholder 6"/>
          <p:cNvSpPr>
            <a:spLocks noGrp="1"/>
          </p:cNvSpPr>
          <p:nvPr>
            <p:ph idx="1"/>
          </p:nvPr>
        </p:nvSpPr>
        <p:spPr>
          <a:xfrm>
            <a:off x="457200" y="1276868"/>
            <a:ext cx="8509000" cy="5041172"/>
          </a:xfrm>
        </p:spPr>
        <p:txBody>
          <a:bodyPr>
            <a:noAutofit/>
          </a:bodyPr>
          <a:lstStyle/>
          <a:p>
            <a:pPr lvl="1">
              <a:lnSpc>
                <a:spcPct val="90000"/>
              </a:lnSpc>
            </a:pPr>
            <a:endParaRPr lang="en-US" sz="2200" dirty="0" smtClean="0"/>
          </a:p>
          <a:p>
            <a:pPr lvl="1">
              <a:lnSpc>
                <a:spcPct val="90000"/>
              </a:lnSpc>
            </a:pPr>
            <a:endParaRPr lang="en-US" sz="2200" dirty="0"/>
          </a:p>
          <a:p>
            <a:pPr>
              <a:lnSpc>
                <a:spcPct val="90000"/>
              </a:lnSpc>
            </a:pPr>
            <a:endParaRPr lang="en-US" sz="2600" dirty="0" smtClean="0"/>
          </a:p>
          <a:p>
            <a:pPr>
              <a:lnSpc>
                <a:spcPct val="90000"/>
              </a:lnSpc>
            </a:pPr>
            <a:endParaRPr lang="en-US" sz="2600" dirty="0" smtClean="0"/>
          </a:p>
          <a:p>
            <a:pPr>
              <a:lnSpc>
                <a:spcPct val="90000"/>
              </a:lnSpc>
            </a:pPr>
            <a:endParaRPr lang="en-US" sz="2600" dirty="0" smtClean="0"/>
          </a:p>
          <a:p>
            <a:pPr>
              <a:lnSpc>
                <a:spcPct val="90000"/>
              </a:lnSpc>
            </a:pPr>
            <a:endParaRPr lang="en-US" sz="2600" dirty="0"/>
          </a:p>
          <a:p>
            <a:pPr>
              <a:lnSpc>
                <a:spcPct val="90000"/>
              </a:lnSpc>
            </a:pPr>
            <a:endParaRPr lang="en-US" sz="2600" dirty="0"/>
          </a:p>
          <a:p>
            <a:pPr>
              <a:lnSpc>
                <a:spcPct val="90000"/>
              </a:lnSpc>
            </a:pPr>
            <a:endParaRPr lang="en-US" sz="2400" dirty="0" smtClean="0"/>
          </a:p>
          <a:p>
            <a:pPr marL="0" indent="0">
              <a:lnSpc>
                <a:spcPct val="90000"/>
              </a:lnSpc>
              <a:buNone/>
            </a:pPr>
            <a:endParaRPr lang="en-US" sz="2400" dirty="0" smtClean="0"/>
          </a:p>
          <a:p>
            <a:pPr>
              <a:lnSpc>
                <a:spcPct val="90000"/>
              </a:lnSpc>
            </a:pPr>
            <a:endParaRPr lang="en-US" sz="2400" dirty="0" smtClean="0"/>
          </a:p>
          <a:p>
            <a:pPr>
              <a:lnSpc>
                <a:spcPct val="90000"/>
              </a:lnSpc>
            </a:pPr>
            <a:r>
              <a:rPr lang="en-US" sz="2400" dirty="0" smtClean="0"/>
              <a:t>Average CPU utilization of 5,000 Google </a:t>
            </a:r>
            <a:r>
              <a:rPr lang="en-US" sz="2400" dirty="0" smtClean="0"/>
              <a:t>servers, 6 month period</a:t>
            </a:r>
            <a:endParaRPr lang="en-US" sz="2400" dirty="0" smtClean="0"/>
          </a:p>
          <a:p>
            <a:pPr>
              <a:lnSpc>
                <a:spcPct val="90000"/>
              </a:lnSpc>
            </a:pPr>
            <a:r>
              <a:rPr lang="en-US" sz="2400" dirty="0"/>
              <a:t>S</a:t>
            </a:r>
            <a:r>
              <a:rPr lang="en-US" sz="2400" dirty="0" smtClean="0"/>
              <a:t>ervers rarely idle or fully utilized, operating most of the time at </a:t>
            </a:r>
            <a:r>
              <a:rPr lang="en-US" sz="2400" b="1" i="1" dirty="0"/>
              <a:t>1</a:t>
            </a:r>
            <a:r>
              <a:rPr lang="en-US" sz="2400" b="1" i="1" dirty="0" smtClean="0"/>
              <a:t>0</a:t>
            </a:r>
            <a:r>
              <a:rPr lang="en-US" sz="2400" b="1" i="1" dirty="0" smtClean="0"/>
              <a:t>% </a:t>
            </a:r>
            <a:r>
              <a:rPr lang="en-US" sz="2400" b="1" i="1" dirty="0"/>
              <a:t>to </a:t>
            </a:r>
            <a:r>
              <a:rPr lang="en-US" sz="2400" b="1" i="1" dirty="0"/>
              <a:t>5</a:t>
            </a:r>
            <a:r>
              <a:rPr lang="en-US" sz="2400" b="1" i="1" dirty="0" smtClean="0"/>
              <a:t>0% </a:t>
            </a:r>
            <a:r>
              <a:rPr lang="en-US" sz="2400" dirty="0" smtClean="0"/>
              <a:t>of their maximum utilization</a:t>
            </a:r>
            <a:endParaRPr lang="en-US" sz="2400" dirty="0"/>
          </a:p>
          <a:p>
            <a:pPr>
              <a:lnSpc>
                <a:spcPct val="90000"/>
              </a:lnSpc>
            </a:pPr>
            <a:endParaRPr lang="en-US" sz="2400"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17</a:t>
            </a:fld>
            <a:endParaRPr lang="en-US"/>
          </a:p>
        </p:txBody>
      </p:sp>
      <p:pic>
        <p:nvPicPr>
          <p:cNvPr id="3" name="Picture 2"/>
          <p:cNvPicPr>
            <a:picLocks noChangeAspect="1"/>
          </p:cNvPicPr>
          <p:nvPr/>
        </p:nvPicPr>
        <p:blipFill rotWithShape="1">
          <a:blip r:embed="rId2"/>
          <a:srcRect l="2657"/>
          <a:stretch/>
        </p:blipFill>
        <p:spPr>
          <a:xfrm>
            <a:off x="132522" y="791265"/>
            <a:ext cx="8901043" cy="4505739"/>
          </a:xfrm>
          <a:prstGeom prst="rect">
            <a:avLst/>
          </a:prstGeom>
        </p:spPr>
      </p:pic>
    </p:spTree>
    <p:extLst>
      <p:ext uri="{BB962C8B-B14F-4D97-AF65-F5344CB8AC3E}">
        <p14:creationId xmlns:p14="http://schemas.microsoft.com/office/powerpoint/2010/main" val="37349587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oportional.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464790"/>
            <a:ext cx="6515100" cy="4393210"/>
          </a:xfrm>
          <a:prstGeom prst="rect">
            <a:avLst/>
          </a:prstGeom>
        </p:spPr>
      </p:pic>
      <p:sp>
        <p:nvSpPr>
          <p:cNvPr id="6" name="Title 5"/>
          <p:cNvSpPr>
            <a:spLocks noGrp="1"/>
          </p:cNvSpPr>
          <p:nvPr>
            <p:ph type="title"/>
          </p:nvPr>
        </p:nvSpPr>
        <p:spPr>
          <a:xfrm>
            <a:off x="457200" y="187739"/>
            <a:ext cx="8229600" cy="905565"/>
          </a:xfrm>
        </p:spPr>
        <p:txBody>
          <a:bodyPr>
            <a:normAutofit fontScale="90000"/>
          </a:bodyPr>
          <a:lstStyle/>
          <a:p>
            <a:r>
              <a:rPr lang="en-US" dirty="0" smtClean="0"/>
              <a:t>Energy-Proportional </a:t>
            </a:r>
            <a:r>
              <a:rPr lang="en-US" dirty="0" smtClean="0"/>
              <a:t>Computing: Design </a:t>
            </a:r>
            <a:r>
              <a:rPr lang="en-US" dirty="0" smtClean="0"/>
              <a:t>Goal of WSC</a:t>
            </a:r>
            <a:endParaRPr lang="en-US" dirty="0"/>
          </a:p>
        </p:txBody>
      </p:sp>
      <p:sp>
        <p:nvSpPr>
          <p:cNvPr id="7" name="Content Placeholder 6"/>
          <p:cNvSpPr>
            <a:spLocks noGrp="1"/>
          </p:cNvSpPr>
          <p:nvPr>
            <p:ph idx="1"/>
          </p:nvPr>
        </p:nvSpPr>
        <p:spPr>
          <a:xfrm>
            <a:off x="546100" y="889000"/>
            <a:ext cx="8229600" cy="2108200"/>
          </a:xfrm>
        </p:spPr>
        <p:txBody>
          <a:bodyPr>
            <a:noAutofit/>
          </a:bodyPr>
          <a:lstStyle/>
          <a:p>
            <a:pPr marL="0" indent="0">
              <a:lnSpc>
                <a:spcPct val="90000"/>
              </a:lnSpc>
              <a:buNone/>
            </a:pPr>
            <a:endParaRPr lang="en-US" sz="1600" dirty="0" smtClean="0"/>
          </a:p>
          <a:p>
            <a:pPr>
              <a:lnSpc>
                <a:spcPct val="90000"/>
              </a:lnSpc>
            </a:pPr>
            <a:r>
              <a:rPr lang="en-US" sz="2400" dirty="0" smtClean="0"/>
              <a:t>Energy </a:t>
            </a:r>
            <a:r>
              <a:rPr lang="en-US" sz="2400" dirty="0"/>
              <a:t>= Power x Time, Efficiency = Computation / </a:t>
            </a:r>
            <a:r>
              <a:rPr lang="en-US" sz="2400" dirty="0" smtClean="0"/>
              <a:t>Energy</a:t>
            </a:r>
          </a:p>
          <a:p>
            <a:pPr>
              <a:lnSpc>
                <a:spcPct val="90000"/>
              </a:lnSpc>
            </a:pPr>
            <a:r>
              <a:rPr lang="en-US" sz="2400" dirty="0" smtClean="0"/>
              <a:t>Desire:</a:t>
            </a:r>
          </a:p>
          <a:p>
            <a:pPr lvl="1">
              <a:lnSpc>
                <a:spcPct val="90000"/>
              </a:lnSpc>
            </a:pPr>
            <a:r>
              <a:rPr lang="en-US" sz="2000" dirty="0" smtClean="0"/>
              <a:t>Consume </a:t>
            </a:r>
            <a:r>
              <a:rPr lang="en-US" sz="2000" dirty="0" smtClean="0"/>
              <a:t>almost no power when </a:t>
            </a:r>
            <a:r>
              <a:rPr lang="en-US" sz="2000" dirty="0" smtClean="0"/>
              <a:t>idle (“Doing nothing well”)</a:t>
            </a:r>
            <a:endParaRPr lang="en-US" sz="2000" dirty="0" smtClean="0"/>
          </a:p>
          <a:p>
            <a:pPr lvl="1">
              <a:lnSpc>
                <a:spcPct val="90000"/>
              </a:lnSpc>
            </a:pPr>
            <a:r>
              <a:rPr lang="en-US" sz="2000" dirty="0" smtClean="0"/>
              <a:t>Gradually consume more power as the activity level increases</a:t>
            </a:r>
            <a:endParaRPr lang="en-US" sz="2000" b="1" i="1" dirty="0"/>
          </a:p>
          <a:p>
            <a:pPr>
              <a:lnSpc>
                <a:spcPct val="90000"/>
              </a:lnSpc>
            </a:pPr>
            <a:endParaRPr lang="en-US" sz="2400"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18</a:t>
            </a:fld>
            <a:endParaRPr lang="en-US"/>
          </a:p>
        </p:txBody>
      </p:sp>
    </p:spTree>
    <p:extLst>
      <p:ext uri="{BB962C8B-B14F-4D97-AF65-F5344CB8AC3E}">
        <p14:creationId xmlns:p14="http://schemas.microsoft.com/office/powerpoint/2010/main" val="218000894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5135" y="274638"/>
            <a:ext cx="8673730" cy="906462"/>
          </a:xfrm>
        </p:spPr>
        <p:txBody>
          <a:bodyPr>
            <a:normAutofit/>
          </a:bodyPr>
          <a:lstStyle/>
          <a:p>
            <a:r>
              <a:rPr lang="en-US" dirty="0" smtClean="0"/>
              <a:t>Cause of Poor Energy Proportionality</a:t>
            </a:r>
            <a:endParaRPr lang="en-US" dirty="0"/>
          </a:p>
        </p:txBody>
      </p:sp>
      <p:sp>
        <p:nvSpPr>
          <p:cNvPr id="7" name="Content Placeholder 6"/>
          <p:cNvSpPr>
            <a:spLocks noGrp="1"/>
          </p:cNvSpPr>
          <p:nvPr>
            <p:ph idx="1"/>
          </p:nvPr>
        </p:nvSpPr>
        <p:spPr>
          <a:xfrm>
            <a:off x="457200" y="1569520"/>
            <a:ext cx="8229600" cy="5041172"/>
          </a:xfrm>
        </p:spPr>
        <p:txBody>
          <a:bodyPr>
            <a:noAutofit/>
          </a:bodyPr>
          <a:lstStyle/>
          <a:p>
            <a:pPr lvl="1">
              <a:lnSpc>
                <a:spcPct val="90000"/>
              </a:lnSpc>
            </a:pPr>
            <a:endParaRPr lang="en-US" sz="2200" dirty="0" smtClean="0"/>
          </a:p>
          <a:p>
            <a:pPr lvl="1">
              <a:lnSpc>
                <a:spcPct val="90000"/>
              </a:lnSpc>
            </a:pPr>
            <a:endParaRPr lang="en-US" sz="2200" dirty="0"/>
          </a:p>
          <a:p>
            <a:pPr>
              <a:lnSpc>
                <a:spcPct val="90000"/>
              </a:lnSpc>
            </a:pPr>
            <a:endParaRPr lang="en-US" sz="2600" dirty="0" smtClean="0"/>
          </a:p>
          <a:p>
            <a:pPr>
              <a:lnSpc>
                <a:spcPct val="90000"/>
              </a:lnSpc>
            </a:pPr>
            <a:endParaRPr lang="en-US" sz="2600" dirty="0" smtClean="0"/>
          </a:p>
          <a:p>
            <a:pPr>
              <a:lnSpc>
                <a:spcPct val="90000"/>
              </a:lnSpc>
            </a:pPr>
            <a:endParaRPr lang="en-US" sz="2600" dirty="0" smtClean="0"/>
          </a:p>
          <a:p>
            <a:pPr>
              <a:lnSpc>
                <a:spcPct val="90000"/>
              </a:lnSpc>
            </a:pPr>
            <a:endParaRPr lang="en-US" sz="2600" dirty="0"/>
          </a:p>
          <a:p>
            <a:pPr>
              <a:lnSpc>
                <a:spcPct val="90000"/>
              </a:lnSpc>
            </a:pPr>
            <a:endParaRPr lang="en-US" sz="2600" dirty="0"/>
          </a:p>
          <a:p>
            <a:pPr>
              <a:lnSpc>
                <a:spcPct val="90000"/>
              </a:lnSpc>
            </a:pPr>
            <a:endParaRPr lang="en-US" sz="2400" dirty="0" smtClean="0"/>
          </a:p>
          <a:p>
            <a:pPr>
              <a:lnSpc>
                <a:spcPct val="90000"/>
              </a:lnSpc>
            </a:pPr>
            <a:endParaRPr lang="en-US" sz="2400"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19</a:t>
            </a:fld>
            <a:endParaRPr lang="en-US"/>
          </a:p>
        </p:txBody>
      </p:sp>
      <p:sp>
        <p:nvSpPr>
          <p:cNvPr id="8" name="Content Placeholder 6"/>
          <p:cNvSpPr txBox="1">
            <a:spLocks/>
          </p:cNvSpPr>
          <p:nvPr/>
        </p:nvSpPr>
        <p:spPr>
          <a:xfrm>
            <a:off x="457200" y="1889785"/>
            <a:ext cx="8229600" cy="47804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90000"/>
              </a:lnSpc>
            </a:pPr>
            <a:endParaRPr lang="en-US" sz="2200" dirty="0" smtClean="0"/>
          </a:p>
          <a:p>
            <a:pPr lvl="1">
              <a:lnSpc>
                <a:spcPct val="90000"/>
              </a:lnSpc>
            </a:pPr>
            <a:endParaRPr lang="en-US" sz="2200" dirty="0" smtClean="0"/>
          </a:p>
          <a:p>
            <a:pPr>
              <a:lnSpc>
                <a:spcPct val="90000"/>
              </a:lnSpc>
            </a:pPr>
            <a:endParaRPr lang="en-US" sz="2600" dirty="0" smtClean="0"/>
          </a:p>
          <a:p>
            <a:pPr>
              <a:lnSpc>
                <a:spcPct val="90000"/>
              </a:lnSpc>
            </a:pPr>
            <a:endParaRPr lang="en-US" sz="2600" dirty="0" smtClean="0"/>
          </a:p>
          <a:p>
            <a:pPr>
              <a:lnSpc>
                <a:spcPct val="90000"/>
              </a:lnSpc>
            </a:pPr>
            <a:endParaRPr lang="en-US" sz="2600" dirty="0" smtClean="0"/>
          </a:p>
          <a:p>
            <a:pPr>
              <a:lnSpc>
                <a:spcPct val="90000"/>
              </a:lnSpc>
            </a:pPr>
            <a:endParaRPr lang="en-US" sz="2600" dirty="0" smtClean="0"/>
          </a:p>
          <a:p>
            <a:pPr>
              <a:lnSpc>
                <a:spcPct val="90000"/>
              </a:lnSpc>
            </a:pPr>
            <a:endParaRPr lang="en-US" sz="2600" dirty="0" smtClean="0"/>
          </a:p>
          <a:p>
            <a:pPr marL="0" indent="0">
              <a:lnSpc>
                <a:spcPct val="90000"/>
              </a:lnSpc>
              <a:buFont typeface="Arial"/>
              <a:buNone/>
            </a:pPr>
            <a:endParaRPr lang="en-US" sz="2400" dirty="0" smtClean="0"/>
          </a:p>
          <a:p>
            <a:pPr>
              <a:lnSpc>
                <a:spcPct val="90000"/>
              </a:lnSpc>
            </a:pPr>
            <a:r>
              <a:rPr lang="en-US" sz="2400" dirty="0" smtClean="0"/>
              <a:t>CPU: 50% at peek, 30% at idle</a:t>
            </a:r>
          </a:p>
          <a:p>
            <a:pPr>
              <a:lnSpc>
                <a:spcPct val="90000"/>
              </a:lnSpc>
            </a:pPr>
            <a:r>
              <a:rPr lang="en-US" sz="2400" dirty="0" smtClean="0"/>
              <a:t>DRAM, disks, networking: 70% at idle!</a:t>
            </a:r>
          </a:p>
          <a:p>
            <a:pPr>
              <a:lnSpc>
                <a:spcPct val="90000"/>
              </a:lnSpc>
            </a:pPr>
            <a:r>
              <a:rPr lang="en-US" sz="2400" dirty="0" smtClean="0"/>
              <a:t>Need to improve the energy efficiency of peripherals</a:t>
            </a:r>
          </a:p>
        </p:txBody>
      </p:sp>
      <p:pic>
        <p:nvPicPr>
          <p:cNvPr id="9" name="Picture 8"/>
          <p:cNvPicPr>
            <a:picLocks noChangeAspect="1"/>
          </p:cNvPicPr>
          <p:nvPr/>
        </p:nvPicPr>
        <p:blipFill>
          <a:blip r:embed="rId2"/>
          <a:stretch>
            <a:fillRect/>
          </a:stretch>
        </p:blipFill>
        <p:spPr>
          <a:xfrm>
            <a:off x="0" y="1296014"/>
            <a:ext cx="8908865" cy="3783986"/>
          </a:xfrm>
          <a:prstGeom prst="rect">
            <a:avLst/>
          </a:prstGeom>
        </p:spPr>
      </p:pic>
    </p:spTree>
    <p:extLst>
      <p:ext uri="{BB962C8B-B14F-4D97-AF65-F5344CB8AC3E}">
        <p14:creationId xmlns:p14="http://schemas.microsoft.com/office/powerpoint/2010/main" val="5297722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5"/>
          <p:cNvPicPr>
            <a:picLocks noChangeAspect="1" noChangeArrowheads="1"/>
          </p:cNvPicPr>
          <p:nvPr/>
        </p:nvPicPr>
        <p:blipFill>
          <a:blip r:embed="rId4"/>
          <a:srcRect/>
          <a:stretch>
            <a:fillRect/>
          </a:stretch>
        </p:blipFill>
        <p:spPr bwMode="auto">
          <a:xfrm>
            <a:off x="8120266" y="2214862"/>
            <a:ext cx="1023734" cy="709634"/>
          </a:xfrm>
          <a:prstGeom prst="rect">
            <a:avLst/>
          </a:prstGeom>
          <a:noFill/>
          <a:ln w="9525">
            <a:noFill/>
            <a:miter lim="800000"/>
            <a:headEnd/>
            <a:tailEnd/>
          </a:ln>
          <a:effectLst/>
        </p:spPr>
      </p:pic>
      <p:sp>
        <p:nvSpPr>
          <p:cNvPr id="26627" name="Rectangle 5"/>
          <p:cNvSpPr>
            <a:spLocks noGrp="1" noChangeArrowheads="1"/>
          </p:cNvSpPr>
          <p:nvPr>
            <p:ph type="title"/>
          </p:nvPr>
        </p:nvSpPr>
        <p:spPr>
          <a:xfrm>
            <a:off x="457200" y="37576"/>
            <a:ext cx="8229600" cy="1143000"/>
          </a:xfrm>
        </p:spPr>
        <p:txBody>
          <a:bodyPr>
            <a:normAutofit fontScale="90000"/>
          </a:bodyPr>
          <a:lstStyle/>
          <a:p>
            <a:pPr>
              <a:lnSpc>
                <a:spcPct val="85000"/>
              </a:lnSpc>
            </a:pPr>
            <a:r>
              <a:rPr lang="en-US" dirty="0" smtClean="0"/>
              <a:t>New-School Machine Structures</a:t>
            </a:r>
            <a:br>
              <a:rPr lang="en-US" dirty="0" smtClean="0"/>
            </a:br>
            <a:r>
              <a:rPr lang="en-US" dirty="0" smtClean="0"/>
              <a:t>(It’s a bit more complicated!)</a:t>
            </a:r>
            <a:endParaRPr lang="en-US" dirty="0"/>
          </a:p>
        </p:txBody>
      </p:sp>
      <p:sp>
        <p:nvSpPr>
          <p:cNvPr id="43" name="Content Placeholder 42"/>
          <p:cNvSpPr>
            <a:spLocks noGrp="1"/>
          </p:cNvSpPr>
          <p:nvPr>
            <p:ph sz="half" idx="1"/>
          </p:nvPr>
        </p:nvSpPr>
        <p:spPr>
          <a:xfrm>
            <a:off x="0" y="1387066"/>
            <a:ext cx="3421902" cy="5237820"/>
          </a:xfrm>
        </p:spPr>
        <p:txBody>
          <a:bodyPr>
            <a:noAutofit/>
          </a:bodyPr>
          <a:lstStyle/>
          <a:p>
            <a:pPr>
              <a:lnSpc>
                <a:spcPct val="90000"/>
              </a:lnSpc>
            </a:pPr>
            <a:r>
              <a:rPr lang="en-US" sz="2400" dirty="0" smtClean="0"/>
              <a:t>Parallel Requests</a:t>
            </a:r>
          </a:p>
          <a:p>
            <a:pPr lvl="1">
              <a:lnSpc>
                <a:spcPct val="90000"/>
              </a:lnSpc>
              <a:buNone/>
            </a:pPr>
            <a:r>
              <a:rPr lang="en-US" sz="1800" dirty="0" smtClean="0"/>
              <a:t>Assigned to computer</a:t>
            </a:r>
          </a:p>
          <a:p>
            <a:pPr lvl="1">
              <a:lnSpc>
                <a:spcPct val="90000"/>
              </a:lnSpc>
              <a:buNone/>
            </a:pPr>
            <a:r>
              <a:rPr lang="en-US" sz="1800" dirty="0" smtClean="0"/>
              <a:t>e.g., </a:t>
            </a:r>
            <a:r>
              <a:rPr lang="en-US" sz="1800" dirty="0" smtClean="0">
                <a:solidFill>
                  <a:srgbClr val="0000FF"/>
                </a:solidFill>
              </a:rPr>
              <a:t>Search </a:t>
            </a:r>
            <a:r>
              <a:rPr lang="en-US" sz="1800" dirty="0" smtClean="0">
                <a:solidFill>
                  <a:srgbClr val="0000FF"/>
                </a:solidFill>
              </a:rPr>
              <a:t>“</a:t>
            </a:r>
            <a:r>
              <a:rPr lang="en-US" sz="1800" dirty="0" smtClean="0">
                <a:solidFill>
                  <a:srgbClr val="0000FF"/>
                </a:solidFill>
              </a:rPr>
              <a:t>cats</a:t>
            </a:r>
            <a:r>
              <a:rPr lang="en-US" sz="1800" dirty="0" smtClean="0">
                <a:solidFill>
                  <a:srgbClr val="0000FF"/>
                </a:solidFill>
              </a:rPr>
              <a:t>”</a:t>
            </a:r>
            <a:endParaRPr lang="en-US" sz="1800" dirty="0" smtClean="0">
              <a:solidFill>
                <a:srgbClr val="0000FF"/>
              </a:solidFill>
            </a:endParaRPr>
          </a:p>
          <a:p>
            <a:pPr>
              <a:lnSpc>
                <a:spcPct val="90000"/>
              </a:lnSpc>
            </a:pPr>
            <a:r>
              <a:rPr lang="en-US" sz="2400" dirty="0" smtClean="0"/>
              <a:t>Parallel Threads</a:t>
            </a:r>
          </a:p>
          <a:p>
            <a:pPr lvl="1">
              <a:lnSpc>
                <a:spcPct val="90000"/>
              </a:lnSpc>
              <a:buNone/>
            </a:pPr>
            <a:r>
              <a:rPr lang="en-US" sz="1800" dirty="0" smtClean="0"/>
              <a:t>Assigned to core</a:t>
            </a:r>
          </a:p>
          <a:p>
            <a:pPr lvl="1">
              <a:lnSpc>
                <a:spcPct val="90000"/>
              </a:lnSpc>
              <a:buNone/>
            </a:pPr>
            <a:r>
              <a:rPr lang="en-US" sz="1800" dirty="0" smtClean="0"/>
              <a:t>e.g., Lookup, Ads</a:t>
            </a:r>
          </a:p>
          <a:p>
            <a:pPr>
              <a:lnSpc>
                <a:spcPct val="90000"/>
              </a:lnSpc>
            </a:pPr>
            <a:r>
              <a:rPr lang="en-US" sz="2400" dirty="0" smtClean="0"/>
              <a:t>Parallel Instructions</a:t>
            </a:r>
          </a:p>
          <a:p>
            <a:pPr lvl="1">
              <a:lnSpc>
                <a:spcPct val="90000"/>
              </a:lnSpc>
              <a:buNone/>
            </a:pPr>
            <a:r>
              <a:rPr lang="en-US" sz="1800" dirty="0" smtClean="0"/>
              <a:t>&gt;1 instruction @ one time</a:t>
            </a:r>
          </a:p>
          <a:p>
            <a:pPr lvl="1">
              <a:lnSpc>
                <a:spcPct val="90000"/>
              </a:lnSpc>
              <a:buNone/>
            </a:pPr>
            <a:r>
              <a:rPr lang="en-US" sz="1800" dirty="0" smtClean="0"/>
              <a:t>e.g., 5 pipelined instructions</a:t>
            </a:r>
          </a:p>
          <a:p>
            <a:pPr>
              <a:lnSpc>
                <a:spcPct val="90000"/>
              </a:lnSpc>
            </a:pPr>
            <a:r>
              <a:rPr lang="en-US" sz="2400" dirty="0" smtClean="0"/>
              <a:t>Parallel Data</a:t>
            </a:r>
          </a:p>
          <a:p>
            <a:pPr lvl="1">
              <a:lnSpc>
                <a:spcPct val="90000"/>
              </a:lnSpc>
              <a:buNone/>
            </a:pPr>
            <a:r>
              <a:rPr lang="en-US" sz="1800" dirty="0" smtClean="0"/>
              <a:t>&gt;1 data item @ one time</a:t>
            </a:r>
          </a:p>
          <a:p>
            <a:pPr lvl="1">
              <a:lnSpc>
                <a:spcPct val="90000"/>
              </a:lnSpc>
              <a:buNone/>
            </a:pPr>
            <a:r>
              <a:rPr lang="en-US" sz="1800" dirty="0" smtClean="0"/>
              <a:t>e.g., </a:t>
            </a:r>
            <a:r>
              <a:rPr lang="en-US" sz="1800" dirty="0" smtClean="0">
                <a:solidFill>
                  <a:srgbClr val="0000FF"/>
                </a:solidFill>
              </a:rPr>
              <a:t>Deep Learning for </a:t>
            </a:r>
            <a:br>
              <a:rPr lang="en-US" sz="1800" dirty="0" smtClean="0">
                <a:solidFill>
                  <a:srgbClr val="0000FF"/>
                </a:solidFill>
              </a:rPr>
            </a:br>
            <a:r>
              <a:rPr lang="en-US" sz="1800" dirty="0" smtClean="0">
                <a:solidFill>
                  <a:srgbClr val="0000FF"/>
                </a:solidFill>
              </a:rPr>
              <a:t>image classification</a:t>
            </a:r>
          </a:p>
          <a:p>
            <a:pPr>
              <a:lnSpc>
                <a:spcPct val="90000"/>
              </a:lnSpc>
            </a:pPr>
            <a:r>
              <a:rPr lang="en-US" sz="2400" dirty="0" smtClean="0"/>
              <a:t>Hardware descriptions</a:t>
            </a:r>
          </a:p>
          <a:p>
            <a:pPr lvl="1">
              <a:lnSpc>
                <a:spcPct val="90000"/>
              </a:lnSpc>
              <a:buNone/>
            </a:pPr>
            <a:r>
              <a:rPr lang="en-US" sz="1800" dirty="0" smtClean="0"/>
              <a:t>All gates @ one time</a:t>
            </a:r>
          </a:p>
          <a:p>
            <a:pPr>
              <a:lnSpc>
                <a:spcPct val="90000"/>
              </a:lnSpc>
            </a:pPr>
            <a:r>
              <a:rPr lang="en-US" sz="2200" dirty="0" smtClean="0"/>
              <a:t>Programming Languages</a:t>
            </a:r>
          </a:p>
        </p:txBody>
      </p:sp>
      <p:sp>
        <p:nvSpPr>
          <p:cNvPr id="45" name="Slide Number Placeholder 44"/>
          <p:cNvSpPr>
            <a:spLocks noGrp="1"/>
          </p:cNvSpPr>
          <p:nvPr>
            <p:ph type="sldNum" sz="quarter" idx="12"/>
          </p:nvPr>
        </p:nvSpPr>
        <p:spPr/>
        <p:txBody>
          <a:bodyPr/>
          <a:lstStyle/>
          <a:p>
            <a:fld id="{3CC63E4C-4642-794D-A2FD-70F6B81535F5}" type="slidenum">
              <a:rPr lang="en-US" smtClean="0"/>
              <a:pPr/>
              <a:t>2</a:t>
            </a:fld>
            <a:endParaRPr lang="en-US"/>
          </a:p>
        </p:txBody>
      </p:sp>
      <p:sp>
        <p:nvSpPr>
          <p:cNvPr id="97" name="TextBox 96"/>
          <p:cNvSpPr txBox="1"/>
          <p:nvPr/>
        </p:nvSpPr>
        <p:spPr>
          <a:xfrm>
            <a:off x="8170342" y="1665638"/>
            <a:ext cx="787395" cy="544765"/>
          </a:xfrm>
          <a:prstGeom prst="rect">
            <a:avLst/>
          </a:prstGeom>
          <a:noFill/>
        </p:spPr>
        <p:txBody>
          <a:bodyPr wrap="none" rtlCol="0">
            <a:spAutoFit/>
          </a:bodyPr>
          <a:lstStyle/>
          <a:p>
            <a:pPr algn="r">
              <a:lnSpc>
                <a:spcPct val="80000"/>
              </a:lnSpc>
            </a:pPr>
            <a:r>
              <a:rPr lang="en-US" dirty="0" smtClean="0"/>
              <a:t>Smart</a:t>
            </a:r>
            <a:br>
              <a:rPr lang="en-US" dirty="0" smtClean="0"/>
            </a:br>
            <a:r>
              <a:rPr lang="en-US" dirty="0" smtClean="0"/>
              <a:t>Phone</a:t>
            </a:r>
            <a:endParaRPr lang="en-US" dirty="0"/>
          </a:p>
        </p:txBody>
      </p:sp>
      <p:sp>
        <p:nvSpPr>
          <p:cNvPr id="118" name="TextBox 117"/>
          <p:cNvSpPr txBox="1"/>
          <p:nvPr/>
        </p:nvSpPr>
        <p:spPr>
          <a:xfrm>
            <a:off x="3954674" y="1665944"/>
            <a:ext cx="1305493" cy="766364"/>
          </a:xfrm>
          <a:prstGeom prst="rect">
            <a:avLst/>
          </a:prstGeom>
          <a:noFill/>
        </p:spPr>
        <p:txBody>
          <a:bodyPr wrap="square" rtlCol="0">
            <a:spAutoFit/>
          </a:bodyPr>
          <a:lstStyle/>
          <a:p>
            <a:pPr algn="r">
              <a:lnSpc>
                <a:spcPct val="80000"/>
              </a:lnSpc>
            </a:pPr>
            <a:r>
              <a:rPr lang="en-US" dirty="0" smtClean="0">
                <a:solidFill>
                  <a:srgbClr val="0000FF"/>
                </a:solidFill>
              </a:rPr>
              <a:t>Warehouse Scale Computer</a:t>
            </a:r>
            <a:endParaRPr lang="en-US" dirty="0">
              <a:solidFill>
                <a:srgbClr val="0000FF"/>
              </a:solidFill>
            </a:endParaRPr>
          </a:p>
        </p:txBody>
      </p:sp>
      <p:cxnSp>
        <p:nvCxnSpPr>
          <p:cNvPr id="168" name="Straight Connector 167"/>
          <p:cNvCxnSpPr/>
          <p:nvPr/>
        </p:nvCxnSpPr>
        <p:spPr>
          <a:xfrm rot="5400000">
            <a:off x="736707" y="3834054"/>
            <a:ext cx="5250171" cy="1588"/>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171" name="TextBox 170"/>
          <p:cNvSpPr txBox="1"/>
          <p:nvPr/>
        </p:nvSpPr>
        <p:spPr>
          <a:xfrm>
            <a:off x="2559950" y="2275669"/>
            <a:ext cx="1619354" cy="1205458"/>
          </a:xfrm>
          <a:prstGeom prst="rect">
            <a:avLst/>
          </a:prstGeom>
          <a:solidFill>
            <a:schemeClr val="bg1"/>
          </a:solidFill>
        </p:spPr>
        <p:txBody>
          <a:bodyPr wrap="none" rtlCol="0">
            <a:spAutoFit/>
          </a:bodyPr>
          <a:lstStyle/>
          <a:p>
            <a:pPr algn="ctr">
              <a:lnSpc>
                <a:spcPct val="90000"/>
              </a:lnSpc>
            </a:pPr>
            <a:r>
              <a:rPr lang="en-US" sz="2000" i="1" dirty="0" smtClean="0"/>
              <a:t>Harness</a:t>
            </a:r>
            <a:br>
              <a:rPr lang="en-US" sz="2000" i="1" dirty="0" smtClean="0"/>
            </a:br>
            <a:r>
              <a:rPr lang="en-US" sz="2000" i="1" dirty="0" smtClean="0"/>
              <a:t>Parallelism &amp;</a:t>
            </a:r>
          </a:p>
          <a:p>
            <a:pPr algn="ctr">
              <a:lnSpc>
                <a:spcPct val="90000"/>
              </a:lnSpc>
            </a:pPr>
            <a:r>
              <a:rPr lang="en-US" sz="2000" i="1" dirty="0" smtClean="0"/>
              <a:t>Achieve High</a:t>
            </a:r>
            <a:br>
              <a:rPr lang="en-US" sz="2000" i="1" dirty="0" smtClean="0"/>
            </a:br>
            <a:r>
              <a:rPr lang="en-US" sz="2000" i="1" dirty="0" smtClean="0"/>
              <a:t>Performance</a:t>
            </a:r>
            <a:endParaRPr lang="en-US" sz="2000" i="1" dirty="0"/>
          </a:p>
        </p:txBody>
      </p:sp>
      <p:grpSp>
        <p:nvGrpSpPr>
          <p:cNvPr id="2" name="Group 50"/>
          <p:cNvGrpSpPr/>
          <p:nvPr/>
        </p:nvGrpSpPr>
        <p:grpSpPr>
          <a:xfrm>
            <a:off x="5831288" y="5537200"/>
            <a:ext cx="3360062" cy="1289820"/>
            <a:chOff x="5831288" y="5537200"/>
            <a:chExt cx="3360062" cy="1289820"/>
          </a:xfrm>
        </p:grpSpPr>
        <p:sp>
          <p:nvSpPr>
            <p:cNvPr id="166" name="TextBox 165"/>
            <p:cNvSpPr txBox="1"/>
            <p:nvPr/>
          </p:nvSpPr>
          <p:spPr>
            <a:xfrm>
              <a:off x="7942290" y="5985754"/>
              <a:ext cx="1249060" cy="369332"/>
            </a:xfrm>
            <a:prstGeom prst="rect">
              <a:avLst/>
            </a:prstGeom>
            <a:noFill/>
          </p:spPr>
          <p:txBody>
            <a:bodyPr wrap="none" rtlCol="0">
              <a:spAutoFit/>
            </a:bodyPr>
            <a:lstStyle/>
            <a:p>
              <a:r>
                <a:rPr lang="en-US" dirty="0" smtClean="0"/>
                <a:t>Logic Gates</a:t>
              </a:r>
              <a:endParaRPr lang="en-US" dirty="0"/>
            </a:p>
          </p:txBody>
        </p:sp>
        <p:cxnSp>
          <p:nvCxnSpPr>
            <p:cNvPr id="172" name="Straight Connector 171"/>
            <p:cNvCxnSpPr>
              <a:stCxn id="104" idx="2"/>
              <a:endCxn id="177" idx="3"/>
            </p:cNvCxnSpPr>
            <p:nvPr/>
          </p:nvCxnSpPr>
          <p:spPr>
            <a:xfrm flipH="1">
              <a:off x="7920438" y="5537200"/>
              <a:ext cx="54947"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4" idx="1"/>
              <a:endCxn id="177" idx="0"/>
            </p:cNvCxnSpPr>
            <p:nvPr/>
          </p:nvCxnSpPr>
          <p:spPr>
            <a:xfrm flipH="1">
              <a:off x="6543773" y="5537200"/>
              <a:ext cx="955786"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3" name="Group 177"/>
            <p:cNvGrpSpPr/>
            <p:nvPr/>
          </p:nvGrpSpPr>
          <p:grpSpPr>
            <a:xfrm>
              <a:off x="5831288" y="6109003"/>
              <a:ext cx="2089150" cy="718017"/>
              <a:chOff x="5831288" y="6139983"/>
              <a:chExt cx="2089150" cy="718017"/>
            </a:xfrm>
          </p:grpSpPr>
          <p:graphicFrame>
            <p:nvGraphicFramePr>
              <p:cNvPr id="93186" name="Object 2"/>
              <p:cNvGraphicFramePr>
                <a:graphicFrameLocks noChangeAspect="1"/>
              </p:cNvGraphicFramePr>
              <p:nvPr/>
            </p:nvGraphicFramePr>
            <p:xfrm>
              <a:off x="6560469" y="6139983"/>
              <a:ext cx="1044389" cy="718017"/>
            </p:xfrm>
            <a:graphic>
              <a:graphicData uri="http://schemas.openxmlformats.org/presentationml/2006/ole">
                <mc:AlternateContent xmlns:mc="http://schemas.openxmlformats.org/markup-compatibility/2006">
                  <mc:Choice xmlns:v="urn:schemas-microsoft-com:vml" Requires="v">
                    <p:oleObj spid="_x0000_s1278" name="Image" r:id="rId5" imgW="3492063" imgH="2400000" progId="">
                      <p:embed/>
                    </p:oleObj>
                  </mc:Choice>
                  <mc:Fallback>
                    <p:oleObj name="Image" r:id="rId5" imgW="3492063" imgH="2400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469" y="6139983"/>
                            <a:ext cx="1044389" cy="718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77" name="Freeform 176"/>
              <p:cNvSpPr/>
              <p:nvPr/>
            </p:nvSpPr>
            <p:spPr>
              <a:xfrm>
                <a:off x="5831288" y="6149353"/>
                <a:ext cx="2089150" cy="708647"/>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a:t>
                </a:r>
                <a:endParaRPr lang="en-US" dirty="0">
                  <a:solidFill>
                    <a:srgbClr val="000000"/>
                  </a:solidFill>
                </a:endParaRPr>
              </a:p>
            </p:txBody>
          </p:sp>
        </p:grpSp>
      </p:grpSp>
      <p:pic>
        <p:nvPicPr>
          <p:cNvPr id="117" name="Picture 116" descr="cern-racks.jpg"/>
          <p:cNvPicPr>
            <a:picLocks noChangeAspect="1"/>
          </p:cNvPicPr>
          <p:nvPr/>
        </p:nvPicPr>
        <p:blipFill>
          <a:blip r:embed="rId7"/>
          <a:stretch>
            <a:fillRect/>
          </a:stretch>
        </p:blipFill>
        <p:spPr>
          <a:xfrm>
            <a:off x="5173656" y="1334878"/>
            <a:ext cx="2859651" cy="1667628"/>
          </a:xfrm>
          <a:prstGeom prst="rect">
            <a:avLst/>
          </a:prstGeom>
        </p:spPr>
      </p:pic>
      <p:grpSp>
        <p:nvGrpSpPr>
          <p:cNvPr id="4" name="Group 55"/>
          <p:cNvGrpSpPr/>
          <p:nvPr/>
        </p:nvGrpSpPr>
        <p:grpSpPr>
          <a:xfrm>
            <a:off x="3442017" y="2980266"/>
            <a:ext cx="5143176" cy="1625601"/>
            <a:chOff x="3442017" y="2980266"/>
            <a:chExt cx="5143176" cy="1625601"/>
          </a:xfrm>
        </p:grpSpPr>
        <p:grpSp>
          <p:nvGrpSpPr>
            <p:cNvPr id="5" name="Group 53"/>
            <p:cNvGrpSpPr/>
            <p:nvPr/>
          </p:nvGrpSpPr>
          <p:grpSpPr>
            <a:xfrm>
              <a:off x="3442017" y="2980266"/>
              <a:ext cx="5143176" cy="1625601"/>
              <a:chOff x="3442017" y="2980266"/>
              <a:chExt cx="5143176" cy="1625601"/>
            </a:xfrm>
          </p:grpSpPr>
          <p:pic>
            <p:nvPicPr>
              <p:cNvPr id="48" name="Picture 5"/>
              <p:cNvPicPr>
                <a:picLocks noChangeAspect="1"/>
              </p:cNvPicPr>
              <p:nvPr/>
            </p:nvPicPr>
            <p:blipFill>
              <a:blip r:embed="rId8"/>
              <a:srcRect/>
              <a:stretch>
                <a:fillRect/>
              </a:stretch>
            </p:blipFill>
            <p:spPr bwMode="auto">
              <a:xfrm>
                <a:off x="3442017" y="3451864"/>
                <a:ext cx="1792390" cy="856882"/>
              </a:xfrm>
              <a:prstGeom prst="rect">
                <a:avLst/>
              </a:prstGeom>
              <a:noFill/>
              <a:ln w="9525">
                <a:noFill/>
                <a:miter lim="800000"/>
                <a:headEnd/>
                <a:tailEnd/>
              </a:ln>
            </p:spPr>
          </p:pic>
          <p:cxnSp>
            <p:nvCxnSpPr>
              <p:cNvPr id="135" name="Straight Connector 134"/>
              <p:cNvCxnSpPr>
                <a:endCxn id="98" idx="1"/>
              </p:cNvCxnSpPr>
              <p:nvPr/>
            </p:nvCxnSpPr>
            <p:spPr>
              <a:xfrm rot="10800000" flipV="1">
                <a:off x="5432954" y="2980266"/>
                <a:ext cx="1729843" cy="38947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98" idx="0"/>
              </p:cNvCxnSpPr>
              <p:nvPr/>
            </p:nvCxnSpPr>
            <p:spPr>
              <a:xfrm>
                <a:off x="7501460" y="2980267"/>
                <a:ext cx="1083733" cy="3894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6" name="Group 144"/>
              <p:cNvGrpSpPr/>
              <p:nvPr/>
            </p:nvGrpSpPr>
            <p:grpSpPr>
              <a:xfrm>
                <a:off x="3894659" y="3369744"/>
                <a:ext cx="4690534" cy="1236123"/>
                <a:chOff x="3539066" y="3369744"/>
                <a:chExt cx="4690534" cy="1236123"/>
              </a:xfrm>
            </p:grpSpPr>
            <p:sp>
              <p:nvSpPr>
                <p:cNvPr id="98" name="Freeform 97"/>
                <p:cNvSpPr/>
                <p:nvPr/>
              </p:nvSpPr>
              <p:spPr>
                <a:xfrm>
                  <a:off x="3539066" y="3369744"/>
                  <a:ext cx="4690534" cy="123612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Freeform 131"/>
                <p:cNvSpPr/>
                <p:nvPr/>
              </p:nvSpPr>
              <p:spPr>
                <a:xfrm>
                  <a:off x="4758265"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3" name="Freeform 132"/>
                <p:cNvSpPr/>
                <p:nvPr/>
              </p:nvSpPr>
              <p:spPr>
                <a:xfrm>
                  <a:off x="6790242"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8" name="Rectangle 137"/>
                <p:cNvSpPr/>
                <p:nvPr/>
              </p:nvSpPr>
              <p:spPr>
                <a:xfrm>
                  <a:off x="6242320" y="3413668"/>
                  <a:ext cx="344039" cy="369332"/>
                </a:xfrm>
                <a:prstGeom prst="rect">
                  <a:avLst/>
                </a:prstGeom>
              </p:spPr>
              <p:txBody>
                <a:bodyPr wrap="none">
                  <a:spAutoFit/>
                </a:bodyPr>
                <a:lstStyle/>
                <a:p>
                  <a:r>
                    <a:rPr lang="en-US" dirty="0" smtClean="0"/>
                    <a:t>…</a:t>
                  </a:r>
                  <a:endParaRPr lang="en-US" dirty="0"/>
                </a:p>
              </p:txBody>
            </p:sp>
            <p:sp>
              <p:nvSpPr>
                <p:cNvPr id="140" name="Freeform 139"/>
                <p:cNvSpPr/>
                <p:nvPr/>
              </p:nvSpPr>
              <p:spPr>
                <a:xfrm>
                  <a:off x="4284134" y="3810000"/>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     Memory               (Cache)</a:t>
                  </a:r>
                  <a:endParaRPr lang="en-US" dirty="0">
                    <a:solidFill>
                      <a:srgbClr val="000000"/>
                    </a:solidFill>
                  </a:endParaRPr>
                </a:p>
              </p:txBody>
            </p:sp>
            <p:sp>
              <p:nvSpPr>
                <p:cNvPr id="144" name="Freeform 143"/>
                <p:cNvSpPr/>
                <p:nvPr/>
              </p:nvSpPr>
              <p:spPr>
                <a:xfrm>
                  <a:off x="3826935" y="4199466"/>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Input/Output</a:t>
                  </a:r>
                  <a:endParaRPr lang="en-US" dirty="0">
                    <a:solidFill>
                      <a:srgbClr val="000000"/>
                    </a:solidFill>
                  </a:endParaRPr>
                </a:p>
              </p:txBody>
            </p:sp>
          </p:grpSp>
        </p:grpSp>
        <p:sp>
          <p:nvSpPr>
            <p:cNvPr id="55" name="TextBox 54"/>
            <p:cNvSpPr txBox="1"/>
            <p:nvPr/>
          </p:nvSpPr>
          <p:spPr>
            <a:xfrm>
              <a:off x="6760107" y="3049938"/>
              <a:ext cx="1126593" cy="323165"/>
            </a:xfrm>
            <a:prstGeom prst="rect">
              <a:avLst/>
            </a:prstGeom>
            <a:noFill/>
          </p:spPr>
          <p:txBody>
            <a:bodyPr wrap="none" rtlCol="0">
              <a:spAutoFit/>
            </a:bodyPr>
            <a:lstStyle/>
            <a:p>
              <a:pPr algn="r">
                <a:lnSpc>
                  <a:spcPct val="80000"/>
                </a:lnSpc>
              </a:pPr>
              <a:r>
                <a:rPr lang="en-US" dirty="0" smtClean="0"/>
                <a:t>Computer</a:t>
              </a:r>
            </a:p>
          </p:txBody>
        </p:sp>
      </p:grpSp>
      <p:grpSp>
        <p:nvGrpSpPr>
          <p:cNvPr id="7" name="Group 90"/>
          <p:cNvGrpSpPr/>
          <p:nvPr/>
        </p:nvGrpSpPr>
        <p:grpSpPr>
          <a:xfrm>
            <a:off x="3365862" y="3454411"/>
            <a:ext cx="5625738" cy="2622539"/>
            <a:chOff x="3365862" y="3454411"/>
            <a:chExt cx="5625738" cy="2622539"/>
          </a:xfrm>
        </p:grpSpPr>
        <p:sp>
          <p:nvSpPr>
            <p:cNvPr id="151" name="Freeform 150"/>
            <p:cNvSpPr/>
            <p:nvPr/>
          </p:nvSpPr>
          <p:spPr>
            <a:xfrm>
              <a:off x="3971023" y="5625230"/>
              <a:ext cx="3626511" cy="341684"/>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Cache Memory</a:t>
              </a:r>
              <a:endParaRPr lang="en-US" dirty="0">
                <a:solidFill>
                  <a:srgbClr val="000000"/>
                </a:solidFill>
              </a:endParaRPr>
            </a:p>
          </p:txBody>
        </p:sp>
        <p:grpSp>
          <p:nvGrpSpPr>
            <p:cNvPr id="8" name="Group 89"/>
            <p:cNvGrpSpPr/>
            <p:nvPr/>
          </p:nvGrpSpPr>
          <p:grpSpPr>
            <a:xfrm>
              <a:off x="3365862" y="3454411"/>
              <a:ext cx="5625738" cy="2622539"/>
              <a:chOff x="3365862" y="3454411"/>
              <a:chExt cx="5625738" cy="2622539"/>
            </a:xfrm>
          </p:grpSpPr>
          <p:grpSp>
            <p:nvGrpSpPr>
              <p:cNvPr id="9" name="Group 48"/>
              <p:cNvGrpSpPr/>
              <p:nvPr/>
            </p:nvGrpSpPr>
            <p:grpSpPr>
              <a:xfrm>
                <a:off x="3365862" y="3454411"/>
                <a:ext cx="5625738" cy="2622539"/>
                <a:chOff x="3365862" y="3454411"/>
                <a:chExt cx="5454288" cy="2850775"/>
              </a:xfrm>
            </p:grpSpPr>
            <p:sp>
              <p:nvSpPr>
                <p:cNvPr id="147" name="Freeform 146"/>
                <p:cNvSpPr/>
                <p:nvPr/>
              </p:nvSpPr>
              <p:spPr>
                <a:xfrm>
                  <a:off x="3365862" y="4775213"/>
                  <a:ext cx="5454288" cy="152997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a:stCxn id="133" idx="1"/>
                  <a:endCxn id="147" idx="1"/>
                </p:cNvCxnSpPr>
                <p:nvPr/>
              </p:nvCxnSpPr>
              <p:spPr>
                <a:xfrm flipH="1">
                  <a:off x="5154635" y="3454411"/>
                  <a:ext cx="2252893"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133" idx="0"/>
                  <a:endCxn id="147" idx="0"/>
                </p:cNvCxnSpPr>
                <p:nvPr/>
              </p:nvCxnSpPr>
              <p:spPr>
                <a:xfrm>
                  <a:off x="8179845" y="3454411"/>
                  <a:ext cx="640305"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62" name="TextBox 161"/>
              <p:cNvSpPr txBox="1"/>
              <p:nvPr/>
            </p:nvSpPr>
            <p:spPr>
              <a:xfrm>
                <a:off x="7515253" y="4306692"/>
                <a:ext cx="641304" cy="369332"/>
              </a:xfrm>
              <a:prstGeom prst="rect">
                <a:avLst/>
              </a:prstGeom>
              <a:noFill/>
            </p:spPr>
            <p:txBody>
              <a:bodyPr wrap="square" rtlCol="0">
                <a:spAutoFit/>
              </a:bodyPr>
              <a:lstStyle/>
              <a:p>
                <a:r>
                  <a:rPr lang="en-US" dirty="0" smtClean="0"/>
                  <a:t>Core</a:t>
                </a:r>
                <a:endParaRPr lang="en-US" dirty="0"/>
              </a:p>
            </p:txBody>
          </p:sp>
          <p:sp>
            <p:nvSpPr>
              <p:cNvPr id="163" name="Freeform 162"/>
              <p:cNvSpPr/>
              <p:nvPr/>
            </p:nvSpPr>
            <p:spPr>
              <a:xfrm>
                <a:off x="4108450" y="4718050"/>
                <a:ext cx="2705100" cy="850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Instruction </a:t>
                </a:r>
                <a:r>
                  <a:rPr lang="en-US" dirty="0" err="1" smtClean="0">
                    <a:solidFill>
                      <a:srgbClr val="000000"/>
                    </a:solidFill>
                  </a:rPr>
                  <a:t>Unit(s</a:t>
                </a:r>
                <a:r>
                  <a:rPr lang="en-US" dirty="0" smtClean="0">
                    <a:solidFill>
                      <a:srgbClr val="000000"/>
                    </a:solidFill>
                  </a:rPr>
                  <a:t>)</a:t>
                </a:r>
              </a:p>
              <a:p>
                <a:pPr algn="ctr">
                  <a:lnSpc>
                    <a:spcPct val="90000"/>
                  </a:lnSpc>
                </a:pPr>
                <a:endParaRPr lang="en-US" dirty="0" smtClean="0">
                  <a:solidFill>
                    <a:srgbClr val="000000"/>
                  </a:solidFill>
                </a:endParaRPr>
              </a:p>
              <a:p>
                <a:pPr algn="ctr">
                  <a:lnSpc>
                    <a:spcPct val="90000"/>
                  </a:lnSpc>
                </a:pPr>
                <a:endParaRPr lang="en-US" dirty="0">
                  <a:solidFill>
                    <a:srgbClr val="000000"/>
                  </a:solidFill>
                </a:endParaRPr>
              </a:p>
            </p:txBody>
          </p:sp>
          <p:sp>
            <p:nvSpPr>
              <p:cNvPr id="165" name="Freeform 164"/>
              <p:cNvSpPr/>
              <p:nvPr/>
            </p:nvSpPr>
            <p:spPr>
              <a:xfrm>
                <a:off x="6438900" y="4686300"/>
                <a:ext cx="2362199" cy="48895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Functional</a:t>
                </a:r>
              </a:p>
              <a:p>
                <a:pPr algn="ctr">
                  <a:lnSpc>
                    <a:spcPct val="90000"/>
                  </a:lnSpc>
                </a:pPr>
                <a:r>
                  <a:rPr lang="en-US" dirty="0" err="1" smtClean="0">
                    <a:solidFill>
                      <a:srgbClr val="000000"/>
                    </a:solidFill>
                  </a:rPr>
                  <a:t>Unit(s</a:t>
                </a:r>
                <a:r>
                  <a:rPr lang="en-US" dirty="0" smtClean="0">
                    <a:solidFill>
                      <a:srgbClr val="000000"/>
                    </a:solidFill>
                  </a:rPr>
                  <a:t>)</a:t>
                </a:r>
                <a:endParaRPr lang="en-US" dirty="0">
                  <a:solidFill>
                    <a:srgbClr val="000000"/>
                  </a:solidFill>
                </a:endParaRPr>
              </a:p>
            </p:txBody>
          </p:sp>
        </p:grpSp>
        <p:pic>
          <p:nvPicPr>
            <p:cNvPr id="57" name="Picture 56" descr="600px-Pipeline_5.png"/>
            <p:cNvPicPr>
              <a:picLocks noChangeAspect="1"/>
            </p:cNvPicPr>
            <p:nvPr/>
          </p:nvPicPr>
          <p:blipFill>
            <a:blip r:embed="rId9"/>
            <a:stretch>
              <a:fillRect/>
            </a:stretch>
          </p:blipFill>
          <p:spPr>
            <a:xfrm>
              <a:off x="4875262" y="4921249"/>
              <a:ext cx="908064" cy="654673"/>
            </a:xfrm>
            <a:prstGeom prst="rect">
              <a:avLst/>
            </a:prstGeom>
          </p:spPr>
        </p:pic>
        <p:grpSp>
          <p:nvGrpSpPr>
            <p:cNvPr id="10" name="Group 88"/>
            <p:cNvGrpSpPr/>
            <p:nvPr/>
          </p:nvGrpSpPr>
          <p:grpSpPr>
            <a:xfrm>
              <a:off x="6108909" y="5194300"/>
              <a:ext cx="2127517" cy="361950"/>
              <a:chOff x="6108909" y="5194300"/>
              <a:chExt cx="2127517" cy="361950"/>
            </a:xfrm>
          </p:grpSpPr>
          <p:grpSp>
            <p:nvGrpSpPr>
              <p:cNvPr id="11" name="Group 68"/>
              <p:cNvGrpSpPr/>
              <p:nvPr/>
            </p:nvGrpSpPr>
            <p:grpSpPr>
              <a:xfrm>
                <a:off x="7499559" y="5194300"/>
                <a:ext cx="736867" cy="342900"/>
                <a:chOff x="7499559" y="5194300"/>
                <a:chExt cx="736867" cy="342900"/>
              </a:xfrm>
            </p:grpSpPr>
            <p:sp>
              <p:nvSpPr>
                <p:cNvPr id="114" name="TextBox 113"/>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3</a:t>
                  </a:r>
                  <a:r>
                    <a:rPr lang="en-US" sz="1400" dirty="0" smtClean="0"/>
                    <a:t>+B</a:t>
                  </a:r>
                  <a:r>
                    <a:rPr lang="en-US" sz="1400" baseline="-25000" dirty="0" smtClean="0"/>
                    <a:t>3</a:t>
                  </a:r>
                  <a:endParaRPr lang="en-US" sz="1400" dirty="0"/>
                </a:p>
              </p:txBody>
            </p:sp>
            <p:sp>
              <p:nvSpPr>
                <p:cNvPr id="104" name="Freeform 103"/>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2" name="Group 79"/>
              <p:cNvGrpSpPr/>
              <p:nvPr/>
            </p:nvGrpSpPr>
            <p:grpSpPr>
              <a:xfrm>
                <a:off x="7036009" y="5200650"/>
                <a:ext cx="736867" cy="342900"/>
                <a:chOff x="7499559" y="5194300"/>
                <a:chExt cx="736867" cy="342900"/>
              </a:xfrm>
            </p:grpSpPr>
            <p:sp>
              <p:nvSpPr>
                <p:cNvPr id="81" name="TextBox 80"/>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2</a:t>
                  </a:r>
                  <a:r>
                    <a:rPr lang="en-US" sz="1400" dirty="0" smtClean="0"/>
                    <a:t>+B</a:t>
                  </a:r>
                  <a:r>
                    <a:rPr lang="en-US" sz="1400" baseline="-25000" dirty="0" smtClean="0"/>
                    <a:t>2</a:t>
                  </a:r>
                  <a:endParaRPr lang="en-US" sz="1400" dirty="0"/>
                </a:p>
              </p:txBody>
            </p:sp>
            <p:sp>
              <p:nvSpPr>
                <p:cNvPr id="82" name="Freeform 81"/>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3" name="Group 82"/>
              <p:cNvGrpSpPr/>
              <p:nvPr/>
            </p:nvGrpSpPr>
            <p:grpSpPr>
              <a:xfrm>
                <a:off x="6572459" y="5207000"/>
                <a:ext cx="736867" cy="342900"/>
                <a:chOff x="7499559" y="5194300"/>
                <a:chExt cx="736867" cy="342900"/>
              </a:xfrm>
            </p:grpSpPr>
            <p:sp>
              <p:nvSpPr>
                <p:cNvPr id="84" name="TextBox 83"/>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1</a:t>
                  </a:r>
                  <a:r>
                    <a:rPr lang="en-US" sz="1400" dirty="0" smtClean="0"/>
                    <a:t>+B</a:t>
                  </a:r>
                  <a:r>
                    <a:rPr lang="en-US" sz="1400" baseline="-25000" dirty="0" smtClean="0"/>
                    <a:t>1</a:t>
                  </a:r>
                  <a:endParaRPr lang="en-US" sz="1400" dirty="0"/>
                </a:p>
              </p:txBody>
            </p:sp>
            <p:sp>
              <p:nvSpPr>
                <p:cNvPr id="85" name="Freeform 84"/>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4" name="Group 85"/>
              <p:cNvGrpSpPr/>
              <p:nvPr/>
            </p:nvGrpSpPr>
            <p:grpSpPr>
              <a:xfrm>
                <a:off x="6108909" y="5213350"/>
                <a:ext cx="736867" cy="342900"/>
                <a:chOff x="7499559" y="5194300"/>
                <a:chExt cx="736867" cy="342900"/>
              </a:xfrm>
            </p:grpSpPr>
            <p:sp>
              <p:nvSpPr>
                <p:cNvPr id="87" name="TextBox 86"/>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0</a:t>
                  </a:r>
                  <a:r>
                    <a:rPr lang="en-US" sz="1400" dirty="0" smtClean="0"/>
                    <a:t>+B</a:t>
                  </a:r>
                  <a:r>
                    <a:rPr lang="en-US" sz="1400" baseline="-25000" dirty="0" smtClean="0"/>
                    <a:t>0</a:t>
                  </a:r>
                  <a:endParaRPr lang="en-US" sz="1400" dirty="0"/>
                </a:p>
              </p:txBody>
            </p:sp>
            <p:sp>
              <p:nvSpPr>
                <p:cNvPr id="88" name="Freeform 87"/>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grpSp>
      <p:grpSp>
        <p:nvGrpSpPr>
          <p:cNvPr id="64" name="Group 91"/>
          <p:cNvGrpSpPr/>
          <p:nvPr/>
        </p:nvGrpSpPr>
        <p:grpSpPr>
          <a:xfrm>
            <a:off x="-1" y="1355845"/>
            <a:ext cx="8106781" cy="1670937"/>
            <a:chOff x="-1" y="1355845"/>
            <a:chExt cx="8106781" cy="1670937"/>
          </a:xfrm>
        </p:grpSpPr>
        <p:sp>
          <p:nvSpPr>
            <p:cNvPr id="67" name="Rectangle 66"/>
            <p:cNvSpPr/>
            <p:nvPr/>
          </p:nvSpPr>
          <p:spPr>
            <a:xfrm>
              <a:off x="-1" y="1460877"/>
              <a:ext cx="3236983" cy="926176"/>
            </a:xfrm>
            <a:prstGeom prst="rect">
              <a:avLst/>
            </a:prstGeom>
            <a:noFill/>
            <a:ln w="571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4077261" y="1355845"/>
              <a:ext cx="4029519" cy="1670937"/>
            </a:xfrm>
            <a:prstGeom prst="rect">
              <a:avLst/>
            </a:prstGeom>
            <a:noFill/>
            <a:ln w="571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9" name="TextBox 168"/>
          <p:cNvSpPr txBox="1"/>
          <p:nvPr/>
        </p:nvSpPr>
        <p:spPr>
          <a:xfrm>
            <a:off x="1869899" y="1062860"/>
            <a:ext cx="3176233" cy="461665"/>
          </a:xfrm>
          <a:prstGeom prst="rect">
            <a:avLst/>
          </a:prstGeom>
          <a:noFill/>
        </p:spPr>
        <p:txBody>
          <a:bodyPr wrap="none" rtlCol="0">
            <a:spAutoFit/>
          </a:bodyPr>
          <a:lstStyle/>
          <a:p>
            <a:r>
              <a:rPr lang="en-US" sz="2400" i="1" dirty="0" smtClean="0"/>
              <a:t>Software        Hardware</a:t>
            </a:r>
            <a:endParaRPr lang="en-US" sz="2400" i="1" dirty="0"/>
          </a:p>
        </p:txBody>
      </p:sp>
    </p:spTree>
    <p:extLst>
      <p:ext uri="{BB962C8B-B14F-4D97-AF65-F5344CB8AC3E}">
        <p14:creationId xmlns:p14="http://schemas.microsoft.com/office/powerpoint/2010/main" val="3710787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lnSpc>
                <a:spcPct val="120000"/>
              </a:lnSpc>
            </a:pPr>
            <a:r>
              <a:rPr lang="en-US" dirty="0" smtClean="0">
                <a:solidFill>
                  <a:srgbClr val="D9D9D9"/>
                </a:solidFill>
              </a:rPr>
              <a:t>Warehouse Scale Computing</a:t>
            </a:r>
          </a:p>
          <a:p>
            <a:pPr>
              <a:lnSpc>
                <a:spcPct val="120000"/>
              </a:lnSpc>
            </a:pPr>
            <a:r>
              <a:rPr lang="en-US" dirty="0" smtClean="0"/>
              <a:t>Request-level Parallelism</a:t>
            </a:r>
          </a:p>
          <a:p>
            <a:pPr marL="457200" lvl="1" indent="0">
              <a:lnSpc>
                <a:spcPct val="120000"/>
              </a:lnSpc>
              <a:buNone/>
            </a:pPr>
            <a:r>
              <a:rPr lang="en-US" dirty="0" smtClean="0"/>
              <a:t>e.g. Web search</a:t>
            </a:r>
          </a:p>
          <a:p>
            <a:pPr>
              <a:lnSpc>
                <a:spcPct val="120000"/>
              </a:lnSpc>
            </a:pPr>
            <a:r>
              <a:rPr lang="en-US" dirty="0" err="1">
                <a:solidFill>
                  <a:srgbClr val="D9D9D9"/>
                </a:solidFill>
              </a:rPr>
              <a:t>Administrivia</a:t>
            </a:r>
            <a:r>
              <a:rPr lang="en-US" dirty="0">
                <a:solidFill>
                  <a:srgbClr val="D9D9D9"/>
                </a:solidFill>
              </a:rPr>
              <a:t> &amp; Clickers/Peer Instructions</a:t>
            </a:r>
            <a:endParaRPr lang="en-US" dirty="0" smtClean="0">
              <a:solidFill>
                <a:srgbClr val="D9D9D9"/>
              </a:solidFill>
            </a:endParaRPr>
          </a:p>
          <a:p>
            <a:pPr>
              <a:lnSpc>
                <a:spcPct val="120000"/>
              </a:lnSpc>
            </a:pPr>
            <a:r>
              <a:rPr lang="en-US" dirty="0" smtClean="0">
                <a:solidFill>
                  <a:srgbClr val="D9D9D9"/>
                </a:solidFill>
              </a:rPr>
              <a:t>Data-level Parallelism</a:t>
            </a:r>
          </a:p>
          <a:p>
            <a:pPr lvl="1">
              <a:lnSpc>
                <a:spcPct val="120000"/>
              </a:lnSpc>
            </a:pPr>
            <a:r>
              <a:rPr lang="en-US" dirty="0" err="1" smtClean="0">
                <a:solidFill>
                  <a:srgbClr val="D9D9D9"/>
                </a:solidFill>
              </a:rPr>
              <a:t>Hadoop</a:t>
            </a:r>
            <a:r>
              <a:rPr lang="en-US" dirty="0" smtClean="0">
                <a:solidFill>
                  <a:srgbClr val="D9D9D9"/>
                </a:solidFill>
              </a:rPr>
              <a:t>, Spark</a:t>
            </a:r>
          </a:p>
          <a:p>
            <a:pPr lvl="1">
              <a:lnSpc>
                <a:spcPct val="120000"/>
              </a:lnSpc>
            </a:pPr>
            <a:r>
              <a:rPr lang="en-US" dirty="0" err="1" smtClean="0">
                <a:solidFill>
                  <a:srgbClr val="D9D9D9"/>
                </a:solidFill>
              </a:rPr>
              <a:t>MapReduce</a:t>
            </a:r>
            <a:endParaRPr lang="en-US" dirty="0" smtClean="0">
              <a:solidFill>
                <a:srgbClr val="D9D9D9"/>
              </a:solidFill>
            </a:endParaRPr>
          </a:p>
          <a:p>
            <a:pPr>
              <a:lnSpc>
                <a:spcPct val="120000"/>
              </a:lnSpc>
            </a:pPr>
            <a:r>
              <a:rPr lang="en-US" dirty="0" smtClean="0">
                <a:solidFill>
                  <a:srgbClr val="D9D9D9"/>
                </a:solidFill>
              </a:rPr>
              <a:t>(Bonus) Convolutional Neural Networks</a:t>
            </a:r>
          </a:p>
          <a:p>
            <a:pPr>
              <a:lnSpc>
                <a:spcPct val="120000"/>
              </a:lnSpc>
            </a:pPr>
            <a:endParaRPr lang="en-US" dirty="0" smtClean="0"/>
          </a:p>
          <a:p>
            <a:pPr lvl="1">
              <a:lnSpc>
                <a:spcPct val="120000"/>
              </a:lnSpc>
            </a:pP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20</a:t>
            </a:fld>
            <a:endParaRPr lang="en-US"/>
          </a:p>
        </p:txBody>
      </p:sp>
    </p:spTree>
    <p:extLst>
      <p:ext uri="{BB962C8B-B14F-4D97-AF65-F5344CB8AC3E}">
        <p14:creationId xmlns:p14="http://schemas.microsoft.com/office/powerpoint/2010/main" val="87256381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Request-Level Parallelism (RLP)</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lnSpc>
                <a:spcPct val="110000"/>
              </a:lnSpc>
            </a:pPr>
            <a:r>
              <a:rPr lang="en-US" dirty="0" smtClean="0"/>
              <a:t>Hundreds of thousands of requests per </a:t>
            </a:r>
            <a:r>
              <a:rPr lang="en-US" dirty="0" smtClean="0"/>
              <a:t>sec.</a:t>
            </a:r>
            <a:endParaRPr lang="en-US" dirty="0" smtClean="0"/>
          </a:p>
          <a:p>
            <a:pPr lvl="1">
              <a:lnSpc>
                <a:spcPct val="110000"/>
              </a:lnSpc>
            </a:pPr>
            <a:r>
              <a:rPr lang="en-US" dirty="0" smtClean="0"/>
              <a:t>Popular </a:t>
            </a:r>
            <a:r>
              <a:rPr lang="en-US" dirty="0" smtClean="0"/>
              <a:t>Internet services like web search, social networking, …</a:t>
            </a:r>
          </a:p>
          <a:p>
            <a:pPr lvl="1">
              <a:lnSpc>
                <a:spcPct val="110000"/>
              </a:lnSpc>
            </a:pPr>
            <a:r>
              <a:rPr lang="en-US" dirty="0" smtClean="0"/>
              <a:t>Such requests are largely independent</a:t>
            </a:r>
          </a:p>
          <a:p>
            <a:pPr lvl="2">
              <a:lnSpc>
                <a:spcPct val="110000"/>
              </a:lnSpc>
            </a:pPr>
            <a:r>
              <a:rPr lang="en-US" sz="2400" dirty="0" smtClean="0">
                <a:sym typeface="Wingdings"/>
              </a:rPr>
              <a:t>Often involve read-mostly databases</a:t>
            </a:r>
          </a:p>
          <a:p>
            <a:pPr lvl="2">
              <a:lnSpc>
                <a:spcPct val="110000"/>
              </a:lnSpc>
            </a:pPr>
            <a:r>
              <a:rPr lang="en-US" sz="2400" dirty="0" smtClean="0">
                <a:sym typeface="Wingdings"/>
              </a:rPr>
              <a:t>Rarely involve read-write sharing or synchronization across requests</a:t>
            </a:r>
          </a:p>
          <a:p>
            <a:pPr>
              <a:lnSpc>
                <a:spcPct val="110000"/>
              </a:lnSpc>
            </a:pPr>
            <a:r>
              <a:rPr lang="en-US" dirty="0" smtClean="0">
                <a:sym typeface="Wingdings"/>
              </a:rPr>
              <a:t>Computation easily partitioned across different </a:t>
            </a:r>
            <a:r>
              <a:rPr lang="en-US" dirty="0">
                <a:sym typeface="Wingdings"/>
              </a:rPr>
              <a:t>requests </a:t>
            </a:r>
            <a:r>
              <a:rPr lang="en-US" dirty="0" smtClean="0">
                <a:sym typeface="Wingdings"/>
              </a:rPr>
              <a:t>and even within </a:t>
            </a:r>
            <a:r>
              <a:rPr lang="en-US" dirty="0">
                <a:sym typeface="Wingdings"/>
              </a:rPr>
              <a:t>a request </a:t>
            </a:r>
            <a:endParaRPr lang="en-US" dirty="0" smtClean="0"/>
          </a:p>
          <a:p>
            <a:pPr lvl="1">
              <a:lnSpc>
                <a:spcPct val="110000"/>
              </a:lnSpc>
            </a:pP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21</a:t>
            </a:fld>
            <a:endParaRPr lang="en-US"/>
          </a:p>
        </p:txBody>
      </p:sp>
    </p:spTree>
    <p:extLst>
      <p:ext uri="{BB962C8B-B14F-4D97-AF65-F5344CB8AC3E}">
        <p14:creationId xmlns:p14="http://schemas.microsoft.com/office/powerpoint/2010/main" val="47532766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Google Query-Serving Architecture</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22</a:t>
            </a:fld>
            <a:endParaRPr lang="en-US"/>
          </a:p>
        </p:txBody>
      </p:sp>
      <p:sp>
        <p:nvSpPr>
          <p:cNvPr id="2" name="Content Placeholder 1"/>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296007" y="1441779"/>
            <a:ext cx="8681595" cy="4973376"/>
          </a:xfrm>
          <a:prstGeom prst="rect">
            <a:avLst/>
          </a:prstGeom>
        </p:spPr>
      </p:pic>
    </p:spTree>
    <p:extLst>
      <p:ext uri="{BB962C8B-B14F-4D97-AF65-F5344CB8AC3E}">
        <p14:creationId xmlns:p14="http://schemas.microsoft.com/office/powerpoint/2010/main" val="176741671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at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1" y="800100"/>
            <a:ext cx="4699758" cy="5842000"/>
          </a:xfrm>
          <a:prstGeom prst="rect">
            <a:avLst/>
          </a:prstGeom>
        </p:spPr>
      </p:pic>
      <p:sp>
        <p:nvSpPr>
          <p:cNvPr id="6" name="Title 5"/>
          <p:cNvSpPr>
            <a:spLocks noGrp="1"/>
          </p:cNvSpPr>
          <p:nvPr>
            <p:ph type="title"/>
          </p:nvPr>
        </p:nvSpPr>
        <p:spPr>
          <a:xfrm>
            <a:off x="390360" y="0"/>
            <a:ext cx="8229600" cy="840242"/>
          </a:xfrm>
        </p:spPr>
        <p:txBody>
          <a:bodyPr/>
          <a:lstStyle/>
          <a:p>
            <a:r>
              <a:rPr lang="en-US" dirty="0" smtClean="0"/>
              <a:t>Anatomy of a Web Search</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23</a:t>
            </a:fld>
            <a:endParaRPr lang="en-US"/>
          </a:p>
        </p:txBody>
      </p:sp>
      <p:sp>
        <p:nvSpPr>
          <p:cNvPr id="8" name="Rectangle 7"/>
          <p:cNvSpPr/>
          <p:nvPr/>
        </p:nvSpPr>
        <p:spPr>
          <a:xfrm>
            <a:off x="76200" y="1816100"/>
            <a:ext cx="2472490" cy="325903"/>
          </a:xfrm>
          <a:prstGeom prst="rect">
            <a:avLst/>
          </a:prstGeom>
          <a:noFill/>
          <a:ln w="38100" cap="flat" cmpd="sng" algn="ctr">
            <a:solidFill>
              <a:srgbClr val="FF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cat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277" y="977900"/>
            <a:ext cx="4500323" cy="5664200"/>
          </a:xfrm>
          <a:prstGeom prst="rect">
            <a:avLst/>
          </a:prstGeom>
        </p:spPr>
      </p:pic>
    </p:spTree>
    <p:extLst>
      <p:ext uri="{BB962C8B-B14F-4D97-AF65-F5344CB8AC3E}">
        <p14:creationId xmlns:p14="http://schemas.microsoft.com/office/powerpoint/2010/main" val="59807719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Anatomy of a Web Search (1/3)</a:t>
            </a:r>
            <a:endParaRPr lang="en-US" dirty="0"/>
          </a:p>
        </p:txBody>
      </p:sp>
      <p:sp>
        <p:nvSpPr>
          <p:cNvPr id="7" name="Content Placeholder 6"/>
          <p:cNvSpPr>
            <a:spLocks noGrp="1"/>
          </p:cNvSpPr>
          <p:nvPr>
            <p:ph idx="1"/>
          </p:nvPr>
        </p:nvSpPr>
        <p:spPr>
          <a:xfrm>
            <a:off x="457200" y="1403868"/>
            <a:ext cx="8476974" cy="4902200"/>
          </a:xfrm>
        </p:spPr>
        <p:txBody>
          <a:bodyPr>
            <a:noAutofit/>
          </a:bodyPr>
          <a:lstStyle/>
          <a:p>
            <a:pPr>
              <a:lnSpc>
                <a:spcPct val="110000"/>
              </a:lnSpc>
            </a:pPr>
            <a:r>
              <a:rPr lang="en-US" sz="2600" dirty="0" smtClean="0"/>
              <a:t>Google </a:t>
            </a:r>
            <a:r>
              <a:rPr lang="en-US" sz="2600" dirty="0" smtClean="0"/>
              <a:t>“cats”</a:t>
            </a:r>
            <a:endParaRPr lang="en-US" sz="2600" dirty="0" smtClean="0"/>
          </a:p>
          <a:p>
            <a:pPr lvl="1">
              <a:lnSpc>
                <a:spcPct val="110000"/>
              </a:lnSpc>
            </a:pPr>
            <a:r>
              <a:rPr lang="en-US" dirty="0" smtClean="0"/>
              <a:t>Direct request to “closest” Google WSC</a:t>
            </a:r>
          </a:p>
          <a:p>
            <a:pPr lvl="1">
              <a:lnSpc>
                <a:spcPct val="110000"/>
              </a:lnSpc>
            </a:pPr>
            <a:r>
              <a:rPr lang="en-US" dirty="0" smtClean="0"/>
              <a:t>Front-end load balancer directs request to one of many arrays (cluster of </a:t>
            </a:r>
            <a:r>
              <a:rPr lang="en-US" dirty="0" smtClean="0"/>
              <a:t>servers</a:t>
            </a:r>
            <a:r>
              <a:rPr lang="en-US" dirty="0" smtClean="0"/>
              <a:t>) within WSC</a:t>
            </a:r>
          </a:p>
          <a:p>
            <a:pPr lvl="1">
              <a:lnSpc>
                <a:spcPct val="110000"/>
              </a:lnSpc>
            </a:pPr>
            <a:r>
              <a:rPr lang="en-US" dirty="0" smtClean="0"/>
              <a:t>Within array, select one of many Goggle Web </a:t>
            </a:r>
            <a:r>
              <a:rPr lang="en-US" dirty="0" smtClean="0"/>
              <a:t>Servers (</a:t>
            </a:r>
            <a:r>
              <a:rPr lang="en-US" dirty="0" smtClean="0"/>
              <a:t>GWS) to handle the request and compose the response pages</a:t>
            </a:r>
          </a:p>
          <a:p>
            <a:pPr lvl="1">
              <a:lnSpc>
                <a:spcPct val="110000"/>
              </a:lnSpc>
            </a:pPr>
            <a:r>
              <a:rPr lang="en-US" dirty="0" smtClean="0"/>
              <a:t>GWS communicates with Index Servers to find documents that contains the search </a:t>
            </a:r>
            <a:r>
              <a:rPr lang="en-US" dirty="0" smtClean="0"/>
              <a:t>word, “cats”</a:t>
            </a:r>
            <a:endParaRPr lang="en-US" dirty="0"/>
          </a:p>
          <a:p>
            <a:pPr lvl="1">
              <a:lnSpc>
                <a:spcPct val="110000"/>
              </a:lnSpc>
            </a:pPr>
            <a:r>
              <a:rPr lang="en-US" dirty="0" smtClean="0"/>
              <a:t> Return document list with associated relevance score</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24</a:t>
            </a:fld>
            <a:endParaRPr lang="en-US" dirty="0"/>
          </a:p>
        </p:txBody>
      </p:sp>
    </p:spTree>
    <p:extLst>
      <p:ext uri="{BB962C8B-B14F-4D97-AF65-F5344CB8AC3E}">
        <p14:creationId xmlns:p14="http://schemas.microsoft.com/office/powerpoint/2010/main" val="3983994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Anatomy of a Web Search (2/3)</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lnSpc>
                <a:spcPct val="110000"/>
              </a:lnSpc>
            </a:pPr>
            <a:r>
              <a:rPr lang="en-US" sz="2600" dirty="0" smtClean="0"/>
              <a:t>In parallel,</a:t>
            </a:r>
          </a:p>
          <a:p>
            <a:pPr lvl="1">
              <a:lnSpc>
                <a:spcPct val="110000"/>
              </a:lnSpc>
            </a:pPr>
            <a:r>
              <a:rPr lang="en-US" dirty="0" smtClean="0"/>
              <a:t>Ad system: run ad auction for bidders on search terms</a:t>
            </a:r>
          </a:p>
          <a:p>
            <a:pPr>
              <a:lnSpc>
                <a:spcPct val="110000"/>
              </a:lnSpc>
            </a:pPr>
            <a:r>
              <a:rPr lang="en-US" sz="2600" dirty="0" smtClean="0"/>
              <a:t>Use </a:t>
            </a:r>
            <a:r>
              <a:rPr lang="en-US" sz="2600" dirty="0" err="1" smtClean="0"/>
              <a:t>docids</a:t>
            </a:r>
            <a:r>
              <a:rPr lang="en-US" sz="2600" dirty="0" smtClean="0"/>
              <a:t> (Document IDs) to access indexed documents</a:t>
            </a:r>
          </a:p>
          <a:p>
            <a:pPr>
              <a:lnSpc>
                <a:spcPct val="110000"/>
              </a:lnSpc>
            </a:pPr>
            <a:r>
              <a:rPr lang="en-US" sz="2600" dirty="0" smtClean="0"/>
              <a:t>Compose the page</a:t>
            </a:r>
          </a:p>
          <a:p>
            <a:pPr lvl="1">
              <a:lnSpc>
                <a:spcPct val="110000"/>
              </a:lnSpc>
            </a:pPr>
            <a:r>
              <a:rPr lang="en-US" dirty="0" smtClean="0"/>
              <a:t>Result document extracts (with keyword in context) ordered by relevance score</a:t>
            </a:r>
          </a:p>
          <a:p>
            <a:pPr lvl="1">
              <a:lnSpc>
                <a:spcPct val="110000"/>
              </a:lnSpc>
            </a:pPr>
            <a:r>
              <a:rPr lang="en-US" dirty="0" smtClean="0"/>
              <a:t>Sponsored links (along the top) and advertisements (along the sides)</a:t>
            </a:r>
          </a:p>
        </p:txBody>
      </p:sp>
      <p:sp>
        <p:nvSpPr>
          <p:cNvPr id="5" name="Slide Number Placeholder 4"/>
          <p:cNvSpPr>
            <a:spLocks noGrp="1"/>
          </p:cNvSpPr>
          <p:nvPr>
            <p:ph type="sldNum" sz="quarter" idx="12"/>
          </p:nvPr>
        </p:nvSpPr>
        <p:spPr/>
        <p:txBody>
          <a:bodyPr/>
          <a:lstStyle/>
          <a:p>
            <a:fld id="{3CC63E4C-4642-794D-A2FD-70F6B81535F5}" type="slidenum">
              <a:rPr lang="en-US" smtClean="0"/>
              <a:pPr/>
              <a:t>25</a:t>
            </a:fld>
            <a:endParaRPr lang="en-US"/>
          </a:p>
        </p:txBody>
      </p:sp>
    </p:spTree>
    <p:extLst>
      <p:ext uri="{BB962C8B-B14F-4D97-AF65-F5344CB8AC3E}">
        <p14:creationId xmlns:p14="http://schemas.microsoft.com/office/powerpoint/2010/main" val="35712589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Anatomy of a Web Search (3/3)</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lnSpc>
                <a:spcPct val="120000"/>
              </a:lnSpc>
            </a:pPr>
            <a:r>
              <a:rPr lang="en-US" sz="2600" dirty="0" smtClean="0"/>
              <a:t>Implementation strategy</a:t>
            </a:r>
          </a:p>
          <a:p>
            <a:pPr lvl="1">
              <a:lnSpc>
                <a:spcPct val="120000"/>
              </a:lnSpc>
            </a:pPr>
            <a:r>
              <a:rPr lang="en-US" dirty="0" smtClean="0"/>
              <a:t>Randomly distribute the entries</a:t>
            </a:r>
          </a:p>
          <a:p>
            <a:pPr lvl="1">
              <a:lnSpc>
                <a:spcPct val="120000"/>
              </a:lnSpc>
            </a:pPr>
            <a:r>
              <a:rPr lang="en-US" dirty="0" smtClean="0"/>
              <a:t>Make many copies of </a:t>
            </a:r>
            <a:r>
              <a:rPr lang="en-US" dirty="0" smtClean="0"/>
              <a:t>data (</a:t>
            </a:r>
            <a:r>
              <a:rPr lang="en-US" dirty="0" smtClean="0"/>
              <a:t>a.k.a. “replicas”)</a:t>
            </a:r>
          </a:p>
          <a:p>
            <a:pPr lvl="1">
              <a:lnSpc>
                <a:spcPct val="120000"/>
              </a:lnSpc>
            </a:pPr>
            <a:r>
              <a:rPr lang="en-US" dirty="0" smtClean="0"/>
              <a:t>Load balance requests across replicas</a:t>
            </a:r>
          </a:p>
          <a:p>
            <a:pPr>
              <a:lnSpc>
                <a:spcPct val="120000"/>
              </a:lnSpc>
              <a:spcBef>
                <a:spcPts val="1500"/>
              </a:spcBef>
            </a:pPr>
            <a:r>
              <a:rPr lang="en-US" sz="2600" b="1" i="1" dirty="0" smtClean="0"/>
              <a:t>Redundant copies </a:t>
            </a:r>
            <a:r>
              <a:rPr lang="en-US" sz="2600" dirty="0" smtClean="0"/>
              <a:t>of indices and documents</a:t>
            </a:r>
          </a:p>
          <a:p>
            <a:pPr lvl="1">
              <a:lnSpc>
                <a:spcPct val="120000"/>
              </a:lnSpc>
            </a:pPr>
            <a:r>
              <a:rPr lang="en-US" dirty="0" smtClean="0"/>
              <a:t>Breaks up search hot spots, e.g. “Taylor Swift”</a:t>
            </a:r>
          </a:p>
          <a:p>
            <a:pPr lvl="1">
              <a:lnSpc>
                <a:spcPct val="120000"/>
              </a:lnSpc>
            </a:pPr>
            <a:r>
              <a:rPr lang="en-US" dirty="0" smtClean="0"/>
              <a:t>Increases opportunities for </a:t>
            </a:r>
            <a:r>
              <a:rPr lang="en-US" b="1" i="1" dirty="0" smtClean="0"/>
              <a:t>request-level parallelism</a:t>
            </a:r>
          </a:p>
          <a:p>
            <a:pPr lvl="1">
              <a:lnSpc>
                <a:spcPct val="120000"/>
              </a:lnSpc>
            </a:pPr>
            <a:r>
              <a:rPr lang="en-US" dirty="0" smtClean="0"/>
              <a:t>Makes the system more </a:t>
            </a:r>
            <a:r>
              <a:rPr lang="en-US" b="1" i="1" dirty="0" smtClean="0"/>
              <a:t>tolerant of failures</a:t>
            </a:r>
          </a:p>
        </p:txBody>
      </p:sp>
      <p:sp>
        <p:nvSpPr>
          <p:cNvPr id="5" name="Slide Number Placeholder 4"/>
          <p:cNvSpPr>
            <a:spLocks noGrp="1"/>
          </p:cNvSpPr>
          <p:nvPr>
            <p:ph type="sldNum" sz="quarter" idx="12"/>
          </p:nvPr>
        </p:nvSpPr>
        <p:spPr/>
        <p:txBody>
          <a:bodyPr/>
          <a:lstStyle/>
          <a:p>
            <a:fld id="{3CC63E4C-4642-794D-A2FD-70F6B81535F5}" type="slidenum">
              <a:rPr lang="en-US" smtClean="0"/>
              <a:pPr/>
              <a:t>26</a:t>
            </a:fld>
            <a:endParaRPr lang="en-US"/>
          </a:p>
        </p:txBody>
      </p:sp>
    </p:spTree>
    <p:extLst>
      <p:ext uri="{BB962C8B-B14F-4D97-AF65-F5344CB8AC3E}">
        <p14:creationId xmlns:p14="http://schemas.microsoft.com/office/powerpoint/2010/main" val="3337367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lnSpc>
                <a:spcPct val="120000"/>
              </a:lnSpc>
            </a:pPr>
            <a:r>
              <a:rPr lang="en-US" dirty="0" smtClean="0">
                <a:solidFill>
                  <a:srgbClr val="D9D9D9"/>
                </a:solidFill>
              </a:rPr>
              <a:t>Warehouse Scale Computing</a:t>
            </a:r>
          </a:p>
          <a:p>
            <a:pPr>
              <a:lnSpc>
                <a:spcPct val="120000"/>
              </a:lnSpc>
            </a:pPr>
            <a:r>
              <a:rPr lang="en-US" dirty="0" smtClean="0">
                <a:solidFill>
                  <a:srgbClr val="D9D9D9"/>
                </a:solidFill>
              </a:rPr>
              <a:t>Request-level Parallelism</a:t>
            </a:r>
          </a:p>
          <a:p>
            <a:pPr marL="457200" lvl="1" indent="0">
              <a:lnSpc>
                <a:spcPct val="120000"/>
              </a:lnSpc>
              <a:buNone/>
            </a:pPr>
            <a:r>
              <a:rPr lang="en-US" dirty="0" smtClean="0">
                <a:solidFill>
                  <a:srgbClr val="D9D9D9"/>
                </a:solidFill>
              </a:rPr>
              <a:t>e.g. Web search</a:t>
            </a:r>
          </a:p>
          <a:p>
            <a:pPr>
              <a:lnSpc>
                <a:spcPct val="120000"/>
              </a:lnSpc>
            </a:pPr>
            <a:r>
              <a:rPr lang="en-US" dirty="0" err="1"/>
              <a:t>Administrivia</a:t>
            </a:r>
            <a:r>
              <a:rPr lang="en-US" dirty="0"/>
              <a:t> &amp; Clickers/Peer Instructions</a:t>
            </a:r>
            <a:endParaRPr lang="en-US" dirty="0" smtClean="0">
              <a:solidFill>
                <a:srgbClr val="D9D9D9"/>
              </a:solidFill>
            </a:endParaRPr>
          </a:p>
          <a:p>
            <a:pPr>
              <a:lnSpc>
                <a:spcPct val="120000"/>
              </a:lnSpc>
            </a:pPr>
            <a:r>
              <a:rPr lang="en-US" dirty="0" smtClean="0">
                <a:solidFill>
                  <a:srgbClr val="D9D9D9"/>
                </a:solidFill>
              </a:rPr>
              <a:t>Data-level Parallelism</a:t>
            </a:r>
          </a:p>
          <a:p>
            <a:pPr lvl="1">
              <a:lnSpc>
                <a:spcPct val="120000"/>
              </a:lnSpc>
            </a:pPr>
            <a:r>
              <a:rPr lang="en-US" dirty="0" err="1" smtClean="0">
                <a:solidFill>
                  <a:srgbClr val="D9D9D9"/>
                </a:solidFill>
              </a:rPr>
              <a:t>Hadoop</a:t>
            </a:r>
            <a:r>
              <a:rPr lang="en-US" dirty="0" smtClean="0">
                <a:solidFill>
                  <a:srgbClr val="D9D9D9"/>
                </a:solidFill>
              </a:rPr>
              <a:t>, Spark</a:t>
            </a:r>
          </a:p>
          <a:p>
            <a:pPr lvl="1">
              <a:lnSpc>
                <a:spcPct val="120000"/>
              </a:lnSpc>
            </a:pPr>
            <a:r>
              <a:rPr lang="en-US" dirty="0" err="1" smtClean="0">
                <a:solidFill>
                  <a:srgbClr val="D9D9D9"/>
                </a:solidFill>
              </a:rPr>
              <a:t>MapReduce</a:t>
            </a:r>
            <a:endParaRPr lang="en-US" dirty="0" smtClean="0">
              <a:solidFill>
                <a:srgbClr val="D9D9D9"/>
              </a:solidFill>
            </a:endParaRPr>
          </a:p>
          <a:p>
            <a:pPr>
              <a:lnSpc>
                <a:spcPct val="120000"/>
              </a:lnSpc>
            </a:pPr>
            <a:r>
              <a:rPr lang="en-US" dirty="0" smtClean="0">
                <a:solidFill>
                  <a:srgbClr val="D9D9D9"/>
                </a:solidFill>
              </a:rPr>
              <a:t>Convolutional Neural Networks</a:t>
            </a:r>
          </a:p>
          <a:p>
            <a:pPr>
              <a:lnSpc>
                <a:spcPct val="120000"/>
              </a:lnSpc>
            </a:pPr>
            <a:endParaRPr lang="en-US" dirty="0" smtClean="0"/>
          </a:p>
          <a:p>
            <a:pPr lvl="1">
              <a:lnSpc>
                <a:spcPct val="120000"/>
              </a:lnSpc>
            </a:pP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27</a:t>
            </a:fld>
            <a:endParaRPr lang="en-US"/>
          </a:p>
        </p:txBody>
      </p:sp>
    </p:spTree>
    <p:extLst>
      <p:ext uri="{BB962C8B-B14F-4D97-AF65-F5344CB8AC3E}">
        <p14:creationId xmlns:p14="http://schemas.microsoft.com/office/powerpoint/2010/main" val="307242509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Clickers: </a:t>
            </a:r>
            <a:endParaRPr lang="en-US" dirty="0"/>
          </a:p>
        </p:txBody>
      </p:sp>
      <p:sp>
        <p:nvSpPr>
          <p:cNvPr id="3" name="Content Placeholder 2"/>
          <p:cNvSpPr>
            <a:spLocks noGrp="1"/>
          </p:cNvSpPr>
          <p:nvPr>
            <p:ph idx="1"/>
          </p:nvPr>
        </p:nvSpPr>
        <p:spPr/>
        <p:txBody>
          <a:bodyPr>
            <a:normAutofit fontScale="92500" lnSpcReduction="20000"/>
          </a:bodyPr>
          <a:lstStyle/>
          <a:p>
            <a:r>
              <a:rPr lang="en-US" sz="4400" dirty="0" smtClean="0"/>
              <a:t>What did you think of the midterm exam?</a:t>
            </a:r>
          </a:p>
          <a:p>
            <a:pPr marL="0" indent="0">
              <a:buNone/>
            </a:pPr>
            <a:r>
              <a:rPr lang="en-US" sz="4400" dirty="0" smtClean="0">
                <a:solidFill>
                  <a:srgbClr val="FF0000"/>
                </a:solidFill>
              </a:rPr>
              <a:t>A: Very difficult</a:t>
            </a:r>
          </a:p>
          <a:p>
            <a:r>
              <a:rPr lang="en-US" sz="4400" dirty="0" smtClean="0">
                <a:solidFill>
                  <a:srgbClr val="FF0000"/>
                </a:solidFill>
              </a:rPr>
              <a:t> </a:t>
            </a:r>
          </a:p>
          <a:p>
            <a:r>
              <a:rPr lang="en-US" sz="4400" dirty="0">
                <a:solidFill>
                  <a:srgbClr val="FF0000"/>
                </a:solidFill>
              </a:rPr>
              <a:t> </a:t>
            </a:r>
          </a:p>
          <a:p>
            <a:r>
              <a:rPr lang="en-US" sz="4400" dirty="0" smtClean="0">
                <a:solidFill>
                  <a:srgbClr val="FF0000"/>
                </a:solidFill>
              </a:rPr>
              <a:t> </a:t>
            </a:r>
          </a:p>
          <a:p>
            <a:pPr marL="0" indent="0">
              <a:buNone/>
            </a:pPr>
            <a:r>
              <a:rPr lang="en-US" sz="4400" dirty="0" smtClean="0">
                <a:solidFill>
                  <a:srgbClr val="FF0000"/>
                </a:solidFill>
              </a:rPr>
              <a:t>E: Too easy</a:t>
            </a:r>
            <a:endParaRPr lang="en-US" sz="440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28</a:t>
            </a:fld>
            <a:endParaRPr lang="en-US" dirty="0"/>
          </a:p>
        </p:txBody>
      </p:sp>
    </p:spTree>
    <p:extLst>
      <p:ext uri="{BB962C8B-B14F-4D97-AF65-F5344CB8AC3E}">
        <p14:creationId xmlns:p14="http://schemas.microsoft.com/office/powerpoint/2010/main" val="633311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Administrivia</a:t>
            </a:r>
            <a:endParaRPr lang="en-US" dirty="0"/>
          </a:p>
        </p:txBody>
      </p:sp>
      <p:sp>
        <p:nvSpPr>
          <p:cNvPr id="7" name="Content Placeholder 6"/>
          <p:cNvSpPr>
            <a:spLocks noGrp="1"/>
          </p:cNvSpPr>
          <p:nvPr>
            <p:ph idx="1"/>
          </p:nvPr>
        </p:nvSpPr>
        <p:spPr>
          <a:xfrm>
            <a:off x="190500" y="1403868"/>
            <a:ext cx="8724900" cy="4902200"/>
          </a:xfrm>
        </p:spPr>
        <p:txBody>
          <a:bodyPr>
            <a:noAutofit/>
          </a:bodyPr>
          <a:lstStyle/>
          <a:p>
            <a:r>
              <a:rPr lang="en-US" sz="3200" dirty="0" smtClean="0"/>
              <a:t>Please go </a:t>
            </a:r>
            <a:r>
              <a:rPr lang="en-US" sz="3200" dirty="0"/>
              <a:t>to their own lab this week for </a:t>
            </a:r>
            <a:r>
              <a:rPr lang="en-US" sz="3200" dirty="0" err="1" smtClean="0"/>
              <a:t>checkoff</a:t>
            </a:r>
            <a:r>
              <a:rPr lang="en-US" sz="3200" dirty="0" smtClean="0"/>
              <a:t>. </a:t>
            </a:r>
          </a:p>
          <a:p>
            <a:pPr lvl="1"/>
            <a:r>
              <a:rPr lang="en-US" sz="2800" dirty="0" smtClean="0"/>
              <a:t>If you </a:t>
            </a:r>
            <a:r>
              <a:rPr lang="en-US" sz="2800" dirty="0"/>
              <a:t>wait to get checked off in the Monday lab, </a:t>
            </a:r>
            <a:r>
              <a:rPr lang="en-US" sz="2800" dirty="0" smtClean="0"/>
              <a:t>there </a:t>
            </a:r>
            <a:r>
              <a:rPr lang="en-US" sz="2800" dirty="0"/>
              <a:t>may be too many people for everyone to be checked off.</a:t>
            </a:r>
          </a:p>
          <a:p>
            <a:r>
              <a:rPr lang="en-US" sz="3200" dirty="0" smtClean="0"/>
              <a:t>We expect to have MT2 graded by Monday 11/23</a:t>
            </a:r>
          </a:p>
          <a:p>
            <a:r>
              <a:rPr lang="en-US" sz="3200" dirty="0" smtClean="0"/>
              <a:t>Project 4 out</a:t>
            </a:r>
            <a:endParaRPr lang="en-US" sz="3200" dirty="0" smtClean="0"/>
          </a:p>
          <a:p>
            <a:pPr lvl="1"/>
            <a:r>
              <a:rPr lang="en-US" sz="2800" dirty="0" smtClean="0"/>
              <a:t>Image processing performance optimization</a:t>
            </a:r>
            <a:endParaRPr lang="en-US" sz="2800" dirty="0"/>
          </a:p>
          <a:p>
            <a:pPr lvl="1"/>
            <a:r>
              <a:rPr lang="en-US" sz="2800" dirty="0" smtClean="0"/>
              <a:t>Parallelization with SSE (DLP) &amp; </a:t>
            </a:r>
            <a:r>
              <a:rPr lang="en-US" sz="2800" dirty="0" err="1" smtClean="0"/>
              <a:t>openMP</a:t>
            </a:r>
            <a:r>
              <a:rPr lang="en-US" sz="2800" dirty="0" smtClean="0"/>
              <a:t> (TLP)</a:t>
            </a:r>
            <a:endParaRPr lang="en-US" sz="2800" dirty="0" smtClean="0"/>
          </a:p>
          <a:p>
            <a:pPr lvl="1"/>
            <a:r>
              <a:rPr lang="en-US" sz="2800" dirty="0" smtClean="0"/>
              <a:t>due </a:t>
            </a:r>
            <a:r>
              <a:rPr lang="en-US" sz="2800" dirty="0" smtClean="0"/>
              <a:t>11/18 (next Wednesday)</a:t>
            </a:r>
            <a:endParaRPr lang="en-US" sz="2800" baseline="30000" dirty="0" smtClean="0"/>
          </a:p>
        </p:txBody>
      </p:sp>
      <p:sp>
        <p:nvSpPr>
          <p:cNvPr id="5" name="Slide Number Placeholder 4"/>
          <p:cNvSpPr>
            <a:spLocks noGrp="1"/>
          </p:cNvSpPr>
          <p:nvPr>
            <p:ph type="sldNum" sz="quarter" idx="12"/>
          </p:nvPr>
        </p:nvSpPr>
        <p:spPr/>
        <p:txBody>
          <a:bodyPr/>
          <a:lstStyle/>
          <a:p>
            <a:fld id="{3CC63E4C-4642-794D-A2FD-70F6B81535F5}" type="slidenum">
              <a:rPr lang="en-US" smtClean="0"/>
              <a:pPr/>
              <a:t>29</a:t>
            </a:fld>
            <a:endParaRPr lang="en-US"/>
          </a:p>
        </p:txBody>
      </p:sp>
    </p:spTree>
    <p:extLst>
      <p:ext uri="{BB962C8B-B14F-4D97-AF65-F5344CB8AC3E}">
        <p14:creationId xmlns:p14="http://schemas.microsoft.com/office/powerpoint/2010/main" val="21525247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news</a:t>
            </a:r>
            <a:endParaRPr lang="en-US" dirty="0"/>
          </a:p>
        </p:txBody>
      </p:sp>
      <p:sp>
        <p:nvSpPr>
          <p:cNvPr id="3" name="Content Placeholder 2"/>
          <p:cNvSpPr>
            <a:spLocks noGrp="1"/>
          </p:cNvSpPr>
          <p:nvPr>
            <p:ph idx="1"/>
          </p:nvPr>
        </p:nvSpPr>
        <p:spPr>
          <a:xfrm>
            <a:off x="457200" y="1278473"/>
            <a:ext cx="5549900" cy="4525963"/>
          </a:xfrm>
        </p:spPr>
        <p:txBody>
          <a:bodyPr>
            <a:normAutofit/>
          </a:bodyPr>
          <a:lstStyle/>
          <a:p>
            <a:r>
              <a:rPr lang="en-US" dirty="0" smtClean="0"/>
              <a:t>Google disclosed that it continuously uses enough electricity to power 200,000 homes, but it says that in doing so, it also makes the planet greener.</a:t>
            </a:r>
          </a:p>
          <a:p>
            <a:r>
              <a:rPr lang="en-US" dirty="0" smtClean="0"/>
              <a:t>Average energy use </a:t>
            </a:r>
            <a:r>
              <a:rPr lang="en-US" dirty="0" smtClean="0"/>
              <a:t>per </a:t>
            </a:r>
            <a:r>
              <a:rPr lang="en-US" dirty="0" smtClean="0"/>
              <a:t>typical user</a:t>
            </a:r>
            <a:r>
              <a:rPr lang="en-US" dirty="0"/>
              <a:t> </a:t>
            </a:r>
            <a:r>
              <a:rPr lang="en-US" dirty="0" smtClean="0"/>
              <a:t>per month is </a:t>
            </a:r>
            <a:r>
              <a:rPr lang="en-US" dirty="0" smtClean="0"/>
              <a:t>same </a:t>
            </a:r>
            <a:r>
              <a:rPr lang="en-US" dirty="0" smtClean="0"/>
              <a:t>as running a 60-watt bulb for 3 </a:t>
            </a:r>
            <a:r>
              <a:rPr lang="en-US" dirty="0" smtClean="0"/>
              <a:t>hours (180 watt-hours).</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a:t>
            </a:fld>
            <a:endParaRPr lang="en-US"/>
          </a:p>
        </p:txBody>
      </p:sp>
      <p:pic>
        <p:nvPicPr>
          <p:cNvPr id="7" name="Picture 6"/>
          <p:cNvPicPr>
            <a:picLocks noChangeAspect="1"/>
          </p:cNvPicPr>
          <p:nvPr/>
        </p:nvPicPr>
        <p:blipFill>
          <a:blip r:embed="rId2"/>
          <a:stretch>
            <a:fillRect/>
          </a:stretch>
        </p:blipFill>
        <p:spPr>
          <a:xfrm>
            <a:off x="6210300" y="203200"/>
            <a:ext cx="2413000" cy="2679700"/>
          </a:xfrm>
          <a:prstGeom prst="rect">
            <a:avLst/>
          </a:prstGeom>
        </p:spPr>
      </p:pic>
      <p:sp>
        <p:nvSpPr>
          <p:cNvPr id="8" name="TextBox 7"/>
          <p:cNvSpPr txBox="1"/>
          <p:nvPr/>
        </p:nvSpPr>
        <p:spPr>
          <a:xfrm>
            <a:off x="6146800" y="3031067"/>
            <a:ext cx="2874855" cy="646331"/>
          </a:xfrm>
          <a:prstGeom prst="rect">
            <a:avLst/>
          </a:prstGeom>
          <a:noFill/>
        </p:spPr>
        <p:txBody>
          <a:bodyPr wrap="none" rtlCol="0">
            <a:spAutoFit/>
          </a:bodyPr>
          <a:lstStyle/>
          <a:p>
            <a:r>
              <a:rPr lang="en-US" dirty="0" err="1" smtClean="0"/>
              <a:t>Urs</a:t>
            </a:r>
            <a:r>
              <a:rPr lang="en-US" dirty="0" smtClean="0"/>
              <a:t> </a:t>
            </a:r>
            <a:r>
              <a:rPr lang="en-US" dirty="0" err="1" smtClean="0"/>
              <a:t>Hoelzle</a:t>
            </a:r>
            <a:r>
              <a:rPr lang="en-US" dirty="0" smtClean="0"/>
              <a:t>,  Google SVP</a:t>
            </a:r>
          </a:p>
          <a:p>
            <a:r>
              <a:rPr lang="en-US" dirty="0" smtClean="0"/>
              <a:t>Co-author of today’s reading</a:t>
            </a:r>
            <a:endParaRPr lang="en-US" dirty="0"/>
          </a:p>
        </p:txBody>
      </p:sp>
      <p:sp>
        <p:nvSpPr>
          <p:cNvPr id="9" name="Rectangle 8"/>
          <p:cNvSpPr/>
          <p:nvPr/>
        </p:nvSpPr>
        <p:spPr>
          <a:xfrm>
            <a:off x="457200" y="5541202"/>
            <a:ext cx="8331200" cy="646331"/>
          </a:xfrm>
          <a:prstGeom prst="rect">
            <a:avLst/>
          </a:prstGeom>
        </p:spPr>
        <p:txBody>
          <a:bodyPr wrap="square">
            <a:spAutoFit/>
          </a:bodyPr>
          <a:lstStyle/>
          <a:p>
            <a:r>
              <a:rPr lang="en-US" dirty="0"/>
              <a:t>http://</a:t>
            </a:r>
            <a:r>
              <a:rPr lang="en-US" dirty="0" err="1"/>
              <a:t>www.nytimes.com</a:t>
            </a:r>
            <a:r>
              <a:rPr lang="en-US" dirty="0"/>
              <a:t>/2011/09/09/technology/</a:t>
            </a:r>
            <a:r>
              <a:rPr lang="en-US" dirty="0" err="1"/>
              <a:t>google</a:t>
            </a:r>
            <a:r>
              <a:rPr lang="en-US" dirty="0"/>
              <a:t>-details-and-defends-its-use-of-</a:t>
            </a:r>
            <a:r>
              <a:rPr lang="en-US" dirty="0" err="1"/>
              <a:t>electricity.html</a:t>
            </a:r>
            <a:endParaRPr lang="en-US" dirty="0"/>
          </a:p>
        </p:txBody>
      </p:sp>
    </p:spTree>
    <p:extLst>
      <p:ext uri="{BB962C8B-B14F-4D97-AF65-F5344CB8AC3E}">
        <p14:creationId xmlns:p14="http://schemas.microsoft.com/office/powerpoint/2010/main" val="38413128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smtClean="0"/>
              <a:t>Clicker/Peer Instruction:</a:t>
            </a:r>
            <a:br>
              <a:rPr lang="en-US" dirty="0" smtClean="0"/>
            </a:br>
            <a:r>
              <a:rPr lang="en-US" dirty="0" smtClean="0"/>
              <a:t>Which Statement is True</a:t>
            </a:r>
            <a:endParaRPr lang="en-US" dirty="0"/>
          </a:p>
        </p:txBody>
      </p:sp>
      <p:sp>
        <p:nvSpPr>
          <p:cNvPr id="7" name="Content Placeholder 6"/>
          <p:cNvSpPr>
            <a:spLocks noGrp="1"/>
          </p:cNvSpPr>
          <p:nvPr>
            <p:ph idx="1"/>
          </p:nvPr>
        </p:nvSpPr>
        <p:spPr>
          <a:xfrm>
            <a:off x="177800" y="1724130"/>
            <a:ext cx="8966200" cy="4902200"/>
          </a:xfrm>
        </p:spPr>
        <p:txBody>
          <a:bodyPr>
            <a:noAutofit/>
          </a:bodyPr>
          <a:lstStyle/>
          <a:p>
            <a:pPr>
              <a:lnSpc>
                <a:spcPct val="130000"/>
              </a:lnSpc>
            </a:pPr>
            <a:r>
              <a:rPr lang="en-US" b="1" dirty="0" smtClean="0"/>
              <a:t>A: Idle servers consume almost no </a:t>
            </a:r>
            <a:r>
              <a:rPr lang="en-US" b="1" dirty="0" smtClean="0"/>
              <a:t>power.</a:t>
            </a:r>
            <a:endParaRPr lang="en-US" b="1" dirty="0" smtClean="0"/>
          </a:p>
          <a:p>
            <a:pPr>
              <a:lnSpc>
                <a:spcPct val="130000"/>
              </a:lnSpc>
            </a:pPr>
            <a:r>
              <a:rPr lang="en-US" b="1" dirty="0" smtClean="0"/>
              <a:t>B: Disks will fail once in 20 years, so failure is not a problem of </a:t>
            </a:r>
            <a:r>
              <a:rPr lang="en-US" b="1" dirty="0" smtClean="0"/>
              <a:t>WSC.</a:t>
            </a:r>
            <a:endParaRPr lang="en-US" b="1" dirty="0" smtClean="0"/>
          </a:p>
          <a:p>
            <a:pPr>
              <a:lnSpc>
                <a:spcPct val="130000"/>
              </a:lnSpc>
            </a:pPr>
            <a:r>
              <a:rPr lang="en-US" b="1" dirty="0" smtClean="0"/>
              <a:t>C: The search requests of the same keyword from different users are </a:t>
            </a:r>
            <a:r>
              <a:rPr lang="en-US" b="1" dirty="0" smtClean="0"/>
              <a:t>dependent.</a:t>
            </a:r>
            <a:endParaRPr lang="en-US" b="1" dirty="0" smtClean="0"/>
          </a:p>
          <a:p>
            <a:pPr>
              <a:lnSpc>
                <a:spcPct val="130000"/>
              </a:lnSpc>
            </a:pPr>
            <a:r>
              <a:rPr lang="en-US" b="1" dirty="0" smtClean="0"/>
              <a:t>D: </a:t>
            </a:r>
            <a:r>
              <a:rPr lang="en-US" b="1" dirty="0" smtClean="0"/>
              <a:t>More than half of the power of WSCs goes into cooling.</a:t>
            </a:r>
            <a:endParaRPr lang="en-US" b="1" dirty="0" smtClean="0"/>
          </a:p>
          <a:p>
            <a:pPr>
              <a:lnSpc>
                <a:spcPct val="130000"/>
              </a:lnSpc>
            </a:pPr>
            <a:r>
              <a:rPr lang="en-US" b="1" dirty="0" smtClean="0"/>
              <a:t>E: WSCs contain many copies of </a:t>
            </a:r>
            <a:r>
              <a:rPr lang="en-US" b="1" dirty="0" smtClean="0"/>
              <a:t>data.</a:t>
            </a:r>
            <a:endParaRPr lang="en-US" b="1"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30</a:t>
            </a:fld>
            <a:endParaRPr lang="en-US"/>
          </a:p>
        </p:txBody>
      </p:sp>
    </p:spTree>
    <p:extLst>
      <p:ext uri="{BB962C8B-B14F-4D97-AF65-F5344CB8AC3E}">
        <p14:creationId xmlns:p14="http://schemas.microsoft.com/office/powerpoint/2010/main" val="15895002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lnSpc>
                <a:spcPct val="120000"/>
              </a:lnSpc>
            </a:pPr>
            <a:r>
              <a:rPr lang="en-US" sz="2600" dirty="0" smtClean="0">
                <a:solidFill>
                  <a:srgbClr val="D9D9D9"/>
                </a:solidFill>
              </a:rPr>
              <a:t>Warehouse Scale Computing</a:t>
            </a:r>
          </a:p>
          <a:p>
            <a:pPr>
              <a:lnSpc>
                <a:spcPct val="120000"/>
              </a:lnSpc>
            </a:pPr>
            <a:r>
              <a:rPr lang="en-US" sz="2600" dirty="0" err="1" smtClean="0">
                <a:solidFill>
                  <a:srgbClr val="D9D9D9"/>
                </a:solidFill>
              </a:rPr>
              <a:t>Administrivia</a:t>
            </a:r>
            <a:r>
              <a:rPr lang="en-US" sz="2600" dirty="0" smtClean="0">
                <a:solidFill>
                  <a:srgbClr val="D9D9D9"/>
                </a:solidFill>
              </a:rPr>
              <a:t> &amp; Clickers/Peer Instructions</a:t>
            </a:r>
          </a:p>
          <a:p>
            <a:pPr>
              <a:lnSpc>
                <a:spcPct val="120000"/>
              </a:lnSpc>
            </a:pPr>
            <a:r>
              <a:rPr lang="en-US" sz="2600" dirty="0" smtClean="0">
                <a:solidFill>
                  <a:srgbClr val="D9D9D9"/>
                </a:solidFill>
              </a:rPr>
              <a:t>Request-level Parallelism</a:t>
            </a:r>
          </a:p>
          <a:p>
            <a:pPr marL="457200" lvl="1" indent="0">
              <a:lnSpc>
                <a:spcPct val="120000"/>
              </a:lnSpc>
              <a:buNone/>
            </a:pPr>
            <a:r>
              <a:rPr lang="en-US" sz="2200" dirty="0" smtClean="0">
                <a:solidFill>
                  <a:srgbClr val="D9D9D9"/>
                </a:solidFill>
              </a:rPr>
              <a:t>e.g. Web search</a:t>
            </a:r>
          </a:p>
          <a:p>
            <a:pPr>
              <a:lnSpc>
                <a:spcPct val="120000"/>
              </a:lnSpc>
            </a:pPr>
            <a:r>
              <a:rPr lang="en-US" sz="2600" dirty="0" smtClean="0"/>
              <a:t>Data-level Parallelism</a:t>
            </a:r>
          </a:p>
          <a:p>
            <a:pPr lvl="1">
              <a:lnSpc>
                <a:spcPct val="120000"/>
              </a:lnSpc>
            </a:pPr>
            <a:r>
              <a:rPr lang="en-US" sz="2200" dirty="0" err="1" smtClean="0"/>
              <a:t>MapReduce</a:t>
            </a:r>
            <a:endParaRPr lang="en-US" sz="2200" dirty="0" smtClean="0"/>
          </a:p>
          <a:p>
            <a:pPr lvl="1">
              <a:lnSpc>
                <a:spcPct val="120000"/>
              </a:lnSpc>
            </a:pPr>
            <a:r>
              <a:rPr lang="en-US" sz="2200" dirty="0" err="1" smtClean="0"/>
              <a:t>Hadoop</a:t>
            </a:r>
            <a:r>
              <a:rPr lang="en-US" sz="2200" dirty="0" smtClean="0"/>
              <a:t>, Spark</a:t>
            </a:r>
          </a:p>
          <a:p>
            <a:pPr>
              <a:lnSpc>
                <a:spcPct val="120000"/>
              </a:lnSpc>
            </a:pPr>
            <a:r>
              <a:rPr lang="en-US" dirty="0" smtClean="0">
                <a:solidFill>
                  <a:srgbClr val="D9D9D9"/>
                </a:solidFill>
              </a:rPr>
              <a:t>(Bonus) Convolutional Neural Networks</a:t>
            </a:r>
          </a:p>
          <a:p>
            <a:pPr>
              <a:lnSpc>
                <a:spcPct val="120000"/>
              </a:lnSpc>
            </a:pPr>
            <a:endParaRPr lang="en-US" dirty="0" smtClean="0"/>
          </a:p>
          <a:p>
            <a:pPr lvl="1">
              <a:lnSpc>
                <a:spcPct val="120000"/>
              </a:lnSpc>
            </a:pP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31</a:t>
            </a:fld>
            <a:endParaRPr lang="en-US"/>
          </a:p>
        </p:txBody>
      </p:sp>
    </p:spTree>
    <p:extLst>
      <p:ext uri="{BB962C8B-B14F-4D97-AF65-F5344CB8AC3E}">
        <p14:creationId xmlns:p14="http://schemas.microsoft.com/office/powerpoint/2010/main" val="87256381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975" y="274638"/>
            <a:ext cx="8540050" cy="1143000"/>
          </a:xfrm>
        </p:spPr>
        <p:txBody>
          <a:bodyPr>
            <a:normAutofit/>
          </a:bodyPr>
          <a:lstStyle/>
          <a:p>
            <a:r>
              <a:rPr lang="en-US" dirty="0" smtClean="0"/>
              <a:t>Data-Level </a:t>
            </a:r>
            <a:r>
              <a:rPr lang="en-US" dirty="0" smtClean="0"/>
              <a:t>Parallelism (</a:t>
            </a:r>
            <a:r>
              <a:rPr lang="en-US" dirty="0" smtClean="0"/>
              <a:t>DLP)</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lnSpc>
                <a:spcPct val="120000"/>
              </a:lnSpc>
            </a:pPr>
            <a:r>
              <a:rPr lang="en-US" sz="2600" dirty="0" smtClean="0"/>
              <a:t>SIMD</a:t>
            </a:r>
          </a:p>
          <a:p>
            <a:pPr lvl="1">
              <a:lnSpc>
                <a:spcPct val="120000"/>
              </a:lnSpc>
            </a:pPr>
            <a:r>
              <a:rPr lang="en-US" dirty="0" smtClean="0"/>
              <a:t>Supports data-level parallelism in a single machine</a:t>
            </a:r>
          </a:p>
          <a:p>
            <a:pPr lvl="1">
              <a:lnSpc>
                <a:spcPct val="120000"/>
              </a:lnSpc>
            </a:pPr>
            <a:r>
              <a:rPr lang="en-US" dirty="0" smtClean="0"/>
              <a:t>Additional instructions &amp; hardware</a:t>
            </a:r>
          </a:p>
          <a:p>
            <a:pPr marL="457200" lvl="1" indent="0">
              <a:lnSpc>
                <a:spcPct val="120000"/>
              </a:lnSpc>
              <a:buNone/>
            </a:pPr>
            <a:r>
              <a:rPr lang="en-US" dirty="0" smtClean="0"/>
              <a:t>e.g. Matrix </a:t>
            </a:r>
            <a:r>
              <a:rPr lang="en-US" dirty="0" smtClean="0"/>
              <a:t>multiplication in memory</a:t>
            </a:r>
          </a:p>
          <a:p>
            <a:pPr>
              <a:lnSpc>
                <a:spcPct val="120000"/>
              </a:lnSpc>
              <a:spcBef>
                <a:spcPts val="2000"/>
              </a:spcBef>
            </a:pPr>
            <a:r>
              <a:rPr lang="en-US" sz="2600" dirty="0" smtClean="0"/>
              <a:t>DLP on WSC</a:t>
            </a:r>
          </a:p>
          <a:p>
            <a:pPr lvl="1">
              <a:lnSpc>
                <a:spcPct val="120000"/>
              </a:lnSpc>
            </a:pPr>
            <a:r>
              <a:rPr lang="en-US" dirty="0" smtClean="0"/>
              <a:t>Supports </a:t>
            </a:r>
            <a:r>
              <a:rPr lang="en-US" dirty="0" smtClean="0"/>
              <a:t>data-level parallelism across multiple machines</a:t>
            </a:r>
          </a:p>
          <a:p>
            <a:pPr lvl="1">
              <a:lnSpc>
                <a:spcPct val="120000"/>
              </a:lnSpc>
            </a:pPr>
            <a:r>
              <a:rPr lang="en-US" dirty="0" err="1" smtClean="0"/>
              <a:t>MapReduce</a:t>
            </a:r>
            <a:r>
              <a:rPr lang="en-US" dirty="0" smtClean="0"/>
              <a:t> &amp; scalable file systems</a:t>
            </a:r>
          </a:p>
          <a:p>
            <a:pPr marL="457200" lvl="1" indent="0">
              <a:lnSpc>
                <a:spcPct val="120000"/>
              </a:lnSpc>
              <a:buNone/>
            </a:pPr>
            <a:r>
              <a:rPr lang="en-US" dirty="0" smtClean="0"/>
              <a:t>e.g. Training CNNs with images across multiple </a:t>
            </a:r>
            <a:r>
              <a:rPr lang="en-US" dirty="0" smtClean="0"/>
              <a:t>disks</a:t>
            </a:r>
            <a:endParaRPr lang="en-US" dirty="0" smtClean="0"/>
          </a:p>
        </p:txBody>
      </p:sp>
      <p:sp>
        <p:nvSpPr>
          <p:cNvPr id="5" name="Slide Number Placeholder 4"/>
          <p:cNvSpPr>
            <a:spLocks noGrp="1"/>
          </p:cNvSpPr>
          <p:nvPr>
            <p:ph type="sldNum" sz="quarter" idx="12"/>
          </p:nvPr>
        </p:nvSpPr>
        <p:spPr/>
        <p:txBody>
          <a:bodyPr/>
          <a:lstStyle/>
          <a:p>
            <a:fld id="{3CC63E4C-4642-794D-A2FD-70F6B81535F5}" type="slidenum">
              <a:rPr lang="en-US" smtClean="0"/>
              <a:pPr/>
              <a:t>32</a:t>
            </a:fld>
            <a:endParaRPr lang="en-US"/>
          </a:p>
        </p:txBody>
      </p:sp>
    </p:spTree>
    <p:extLst>
      <p:ext uri="{BB962C8B-B14F-4D97-AF65-F5344CB8AC3E}">
        <p14:creationId xmlns:p14="http://schemas.microsoft.com/office/powerpoint/2010/main" val="4031307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975" y="0"/>
            <a:ext cx="8540050" cy="965200"/>
          </a:xfrm>
        </p:spPr>
        <p:txBody>
          <a:bodyPr>
            <a:normAutofit/>
          </a:bodyPr>
          <a:lstStyle/>
          <a:p>
            <a:r>
              <a:rPr lang="en-US" dirty="0" smtClean="0"/>
              <a:t>What is </a:t>
            </a:r>
            <a:r>
              <a:rPr lang="en-US" dirty="0" err="1" smtClean="0"/>
              <a:t>MapReduce</a:t>
            </a:r>
            <a:r>
              <a:rPr lang="en-US" dirty="0" smtClean="0"/>
              <a:t>?</a:t>
            </a:r>
            <a:endParaRPr lang="en-US" dirty="0"/>
          </a:p>
        </p:txBody>
      </p:sp>
      <p:sp>
        <p:nvSpPr>
          <p:cNvPr id="7" name="Content Placeholder 6"/>
          <p:cNvSpPr>
            <a:spLocks noGrp="1"/>
          </p:cNvSpPr>
          <p:nvPr>
            <p:ph idx="1"/>
          </p:nvPr>
        </p:nvSpPr>
        <p:spPr>
          <a:xfrm>
            <a:off x="457200" y="1124468"/>
            <a:ext cx="8229600" cy="4902200"/>
          </a:xfrm>
        </p:spPr>
        <p:txBody>
          <a:bodyPr>
            <a:noAutofit/>
          </a:bodyPr>
          <a:lstStyle/>
          <a:p>
            <a:pPr>
              <a:spcBef>
                <a:spcPts val="0"/>
              </a:spcBef>
            </a:pPr>
            <a:r>
              <a:rPr lang="en-US" sz="2600" dirty="0" smtClean="0"/>
              <a:t>Simple data-parallel </a:t>
            </a:r>
            <a:r>
              <a:rPr lang="en-US" sz="2600" b="1" i="1" dirty="0" smtClean="0"/>
              <a:t>programming model</a:t>
            </a:r>
            <a:r>
              <a:rPr lang="en-US" sz="2600" dirty="0" smtClean="0"/>
              <a:t> and </a:t>
            </a:r>
            <a:r>
              <a:rPr lang="en-US" sz="2600" b="1" i="1" dirty="0" smtClean="0"/>
              <a:t>implementation</a:t>
            </a:r>
            <a:r>
              <a:rPr lang="en-US" sz="2600" dirty="0" smtClean="0"/>
              <a:t> for processing large dataset</a:t>
            </a:r>
          </a:p>
          <a:p>
            <a:pPr>
              <a:spcBef>
                <a:spcPts val="1000"/>
              </a:spcBef>
            </a:pPr>
            <a:r>
              <a:rPr lang="en-US" sz="2600" dirty="0" smtClean="0"/>
              <a:t>Users specify the computation in terms of </a:t>
            </a:r>
          </a:p>
          <a:p>
            <a:pPr lvl="1">
              <a:spcBef>
                <a:spcPts val="0"/>
              </a:spcBef>
            </a:pPr>
            <a:r>
              <a:rPr lang="en-US" dirty="0" smtClean="0"/>
              <a:t>a </a:t>
            </a:r>
            <a:r>
              <a:rPr lang="en-US" b="1" i="1" dirty="0" smtClean="0">
                <a:solidFill>
                  <a:srgbClr val="0000FF"/>
                </a:solidFill>
              </a:rPr>
              <a:t>map</a:t>
            </a:r>
            <a:r>
              <a:rPr lang="en-US" dirty="0" smtClean="0"/>
              <a:t> function, and </a:t>
            </a:r>
          </a:p>
          <a:p>
            <a:pPr lvl="1">
              <a:spcBef>
                <a:spcPts val="0"/>
              </a:spcBef>
            </a:pPr>
            <a:r>
              <a:rPr lang="en-US" dirty="0" smtClean="0"/>
              <a:t>a </a:t>
            </a:r>
            <a:r>
              <a:rPr lang="en-US" b="1" i="1" dirty="0" smtClean="0">
                <a:solidFill>
                  <a:srgbClr val="0000FF"/>
                </a:solidFill>
              </a:rPr>
              <a:t>reduce</a:t>
            </a:r>
            <a:r>
              <a:rPr lang="en-US" dirty="0" smtClean="0"/>
              <a:t> function</a:t>
            </a:r>
          </a:p>
          <a:p>
            <a:pPr>
              <a:spcBef>
                <a:spcPts val="1000"/>
              </a:spcBef>
            </a:pPr>
            <a:r>
              <a:rPr lang="en-US" sz="2600" dirty="0" smtClean="0"/>
              <a:t>Underlying runtime system</a:t>
            </a:r>
          </a:p>
          <a:p>
            <a:pPr lvl="1">
              <a:spcBef>
                <a:spcPts val="0"/>
              </a:spcBef>
            </a:pPr>
            <a:r>
              <a:rPr lang="en-US" dirty="0" smtClean="0"/>
              <a:t>Automatically </a:t>
            </a:r>
            <a:r>
              <a:rPr lang="en-US" b="1" i="1" dirty="0" smtClean="0"/>
              <a:t>parallelize</a:t>
            </a:r>
            <a:r>
              <a:rPr lang="en-US" dirty="0" smtClean="0"/>
              <a:t> the computation across large scale clusters of machines.</a:t>
            </a:r>
          </a:p>
          <a:p>
            <a:pPr lvl="1">
              <a:spcBef>
                <a:spcPts val="0"/>
              </a:spcBef>
            </a:pPr>
            <a:r>
              <a:rPr lang="en-US" b="1" i="1" dirty="0" smtClean="0"/>
              <a:t>Handles</a:t>
            </a:r>
            <a:r>
              <a:rPr lang="en-US" dirty="0" smtClean="0"/>
              <a:t> machine </a:t>
            </a:r>
            <a:r>
              <a:rPr lang="en-US" b="1" i="1" dirty="0" smtClean="0"/>
              <a:t>failure</a:t>
            </a:r>
          </a:p>
          <a:p>
            <a:pPr lvl="1">
              <a:spcBef>
                <a:spcPts val="0"/>
              </a:spcBef>
            </a:pPr>
            <a:r>
              <a:rPr lang="en-US" b="1" i="1" dirty="0" smtClean="0"/>
              <a:t>Schedule</a:t>
            </a:r>
            <a:r>
              <a:rPr lang="en-US" dirty="0" smtClean="0"/>
              <a:t> inter-machine communication to make efficient use of the networks</a:t>
            </a:r>
          </a:p>
        </p:txBody>
      </p:sp>
      <p:sp>
        <p:nvSpPr>
          <p:cNvPr id="5" name="Slide Number Placeholder 4"/>
          <p:cNvSpPr>
            <a:spLocks noGrp="1"/>
          </p:cNvSpPr>
          <p:nvPr>
            <p:ph type="sldNum" sz="quarter" idx="12"/>
          </p:nvPr>
        </p:nvSpPr>
        <p:spPr/>
        <p:txBody>
          <a:bodyPr/>
          <a:lstStyle/>
          <a:p>
            <a:fld id="{3CC63E4C-4642-794D-A2FD-70F6B81535F5}" type="slidenum">
              <a:rPr lang="en-US" smtClean="0"/>
              <a:pPr/>
              <a:t>33</a:t>
            </a:fld>
            <a:endParaRPr lang="en-US"/>
          </a:p>
        </p:txBody>
      </p:sp>
      <p:sp>
        <p:nvSpPr>
          <p:cNvPr id="9" name="Rectangle 8"/>
          <p:cNvSpPr/>
          <p:nvPr/>
        </p:nvSpPr>
        <p:spPr>
          <a:xfrm>
            <a:off x="242594" y="5758548"/>
            <a:ext cx="8580333" cy="923330"/>
          </a:xfrm>
          <a:prstGeom prst="rect">
            <a:avLst/>
          </a:prstGeom>
        </p:spPr>
        <p:txBody>
          <a:bodyPr wrap="square">
            <a:spAutoFit/>
          </a:bodyPr>
          <a:lstStyle/>
          <a:p>
            <a:pPr>
              <a:spcBef>
                <a:spcPts val="3000"/>
              </a:spcBef>
            </a:pPr>
            <a:r>
              <a:rPr lang="en-US" dirty="0"/>
              <a:t>Jeffrey Dean and Sanjay </a:t>
            </a:r>
            <a:r>
              <a:rPr lang="en-US" dirty="0" err="1"/>
              <a:t>Ghemawat</a:t>
            </a:r>
            <a:r>
              <a:rPr lang="en-US" dirty="0"/>
              <a:t>, “</a:t>
            </a:r>
            <a:r>
              <a:rPr lang="en-US" dirty="0" err="1"/>
              <a:t>MapReduce</a:t>
            </a:r>
            <a:r>
              <a:rPr lang="en-US" dirty="0"/>
              <a:t>: Simplified Data Processing on Large Clusters,” </a:t>
            </a:r>
            <a:r>
              <a:rPr lang="en-US" i="1" dirty="0"/>
              <a:t>6</a:t>
            </a:r>
            <a:r>
              <a:rPr lang="en-US" i="1" baseline="30000" dirty="0"/>
              <a:t>th</a:t>
            </a:r>
            <a:r>
              <a:rPr lang="en-US" i="1" dirty="0"/>
              <a:t> USENIX Symposium on Operating Systems Design and Implementation, 2004</a:t>
            </a:r>
            <a:r>
              <a:rPr lang="en-US" dirty="0"/>
              <a:t>. (optional reading, linked on course homepage – a digestible CS paper at the 61C level)</a:t>
            </a:r>
          </a:p>
        </p:txBody>
      </p:sp>
    </p:spTree>
    <p:extLst>
      <p:ext uri="{BB962C8B-B14F-4D97-AF65-F5344CB8AC3E}">
        <p14:creationId xmlns:p14="http://schemas.microsoft.com/office/powerpoint/2010/main" val="25061007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975" y="274638"/>
            <a:ext cx="8540050" cy="1143000"/>
          </a:xfrm>
        </p:spPr>
        <p:txBody>
          <a:bodyPr>
            <a:normAutofit/>
          </a:bodyPr>
          <a:lstStyle/>
          <a:p>
            <a:r>
              <a:rPr lang="en-US" dirty="0" smtClean="0"/>
              <a:t>What is </a:t>
            </a:r>
            <a:r>
              <a:rPr lang="en-US" dirty="0" err="1" smtClean="0"/>
              <a:t>MapReduce</a:t>
            </a:r>
            <a:r>
              <a:rPr lang="en-US" dirty="0" smtClean="0"/>
              <a:t> used for?</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lnSpc>
                <a:spcPct val="110000"/>
              </a:lnSpc>
              <a:spcBef>
                <a:spcPts val="0"/>
              </a:spcBef>
            </a:pPr>
            <a:r>
              <a:rPr lang="en-US" sz="2600" dirty="0" smtClean="0"/>
              <a:t>At Google:</a:t>
            </a:r>
          </a:p>
          <a:p>
            <a:pPr lvl="1">
              <a:lnSpc>
                <a:spcPct val="110000"/>
              </a:lnSpc>
              <a:spcBef>
                <a:spcPts val="0"/>
              </a:spcBef>
            </a:pPr>
            <a:r>
              <a:rPr lang="en-US" sz="2200" dirty="0" smtClean="0"/>
              <a:t>Index construction for Google Search</a:t>
            </a:r>
          </a:p>
          <a:p>
            <a:pPr lvl="1">
              <a:lnSpc>
                <a:spcPct val="110000"/>
              </a:lnSpc>
              <a:spcBef>
                <a:spcPts val="0"/>
              </a:spcBef>
            </a:pPr>
            <a:r>
              <a:rPr lang="en-US" sz="2200" dirty="0" smtClean="0"/>
              <a:t>Article clustering for Google News</a:t>
            </a:r>
          </a:p>
          <a:p>
            <a:pPr lvl="1">
              <a:lnSpc>
                <a:spcPct val="110000"/>
              </a:lnSpc>
              <a:spcBef>
                <a:spcPts val="0"/>
              </a:spcBef>
            </a:pPr>
            <a:r>
              <a:rPr lang="en-US" sz="2200" dirty="0" smtClean="0"/>
              <a:t>Statistical machine translation</a:t>
            </a:r>
          </a:p>
          <a:p>
            <a:pPr lvl="1">
              <a:lnSpc>
                <a:spcPct val="110000"/>
              </a:lnSpc>
              <a:spcBef>
                <a:spcPts val="0"/>
              </a:spcBef>
            </a:pPr>
            <a:r>
              <a:rPr lang="en-US" sz="2200" dirty="0" smtClean="0"/>
              <a:t>For computing multi-layers street maps</a:t>
            </a:r>
          </a:p>
          <a:p>
            <a:pPr>
              <a:lnSpc>
                <a:spcPct val="110000"/>
              </a:lnSpc>
              <a:spcBef>
                <a:spcPts val="0"/>
              </a:spcBef>
            </a:pPr>
            <a:r>
              <a:rPr lang="en-US" sz="2600" dirty="0" smtClean="0"/>
              <a:t>At Yahoo!:</a:t>
            </a:r>
          </a:p>
          <a:p>
            <a:pPr lvl="1">
              <a:lnSpc>
                <a:spcPct val="110000"/>
              </a:lnSpc>
              <a:spcBef>
                <a:spcPts val="0"/>
              </a:spcBef>
            </a:pPr>
            <a:r>
              <a:rPr lang="en-US" sz="2200" dirty="0" smtClean="0"/>
              <a:t>“Web map” powering Yahoo! Search</a:t>
            </a:r>
          </a:p>
          <a:p>
            <a:pPr lvl="1">
              <a:lnSpc>
                <a:spcPct val="110000"/>
              </a:lnSpc>
              <a:spcBef>
                <a:spcPts val="0"/>
              </a:spcBef>
            </a:pPr>
            <a:r>
              <a:rPr lang="en-US" sz="2200" dirty="0" smtClean="0"/>
              <a:t>Spam detection for Yahoo! Mail</a:t>
            </a:r>
          </a:p>
          <a:p>
            <a:pPr>
              <a:lnSpc>
                <a:spcPct val="110000"/>
              </a:lnSpc>
              <a:spcBef>
                <a:spcPts val="0"/>
              </a:spcBef>
            </a:pPr>
            <a:r>
              <a:rPr lang="en-US" sz="2600" dirty="0" smtClean="0"/>
              <a:t>At Facebook:</a:t>
            </a:r>
          </a:p>
          <a:p>
            <a:pPr lvl="1">
              <a:lnSpc>
                <a:spcPct val="110000"/>
              </a:lnSpc>
              <a:spcBef>
                <a:spcPts val="0"/>
              </a:spcBef>
            </a:pPr>
            <a:r>
              <a:rPr lang="en-US" sz="2200" dirty="0" smtClean="0"/>
              <a:t>Data mining</a:t>
            </a:r>
          </a:p>
          <a:p>
            <a:pPr lvl="1">
              <a:lnSpc>
                <a:spcPct val="110000"/>
              </a:lnSpc>
              <a:spcBef>
                <a:spcPts val="0"/>
              </a:spcBef>
            </a:pPr>
            <a:r>
              <a:rPr lang="en-US" sz="2200" dirty="0" smtClean="0"/>
              <a:t>Ad optimization</a:t>
            </a:r>
          </a:p>
          <a:p>
            <a:pPr lvl="1">
              <a:lnSpc>
                <a:spcPct val="110000"/>
              </a:lnSpc>
              <a:spcBef>
                <a:spcPts val="0"/>
              </a:spcBef>
            </a:pPr>
            <a:r>
              <a:rPr lang="en-US" sz="2200" dirty="0" smtClean="0"/>
              <a:t>Spam detection</a:t>
            </a:r>
          </a:p>
          <a:p>
            <a:pPr lvl="1">
              <a:lnSpc>
                <a:spcPct val="120000"/>
              </a:lnSpc>
            </a:pPr>
            <a:endParaRPr lang="en-US" dirty="0" smtClean="0"/>
          </a:p>
        </p:txBody>
      </p:sp>
      <p:sp>
        <p:nvSpPr>
          <p:cNvPr id="5" name="Slide Number Placeholder 4"/>
          <p:cNvSpPr>
            <a:spLocks noGrp="1"/>
          </p:cNvSpPr>
          <p:nvPr>
            <p:ph type="sldNum" sz="quarter" idx="12"/>
          </p:nvPr>
        </p:nvSpPr>
        <p:spPr/>
        <p:txBody>
          <a:bodyPr/>
          <a:lstStyle/>
          <a:p>
            <a:fld id="{3CC63E4C-4642-794D-A2FD-70F6B81535F5}" type="slidenum">
              <a:rPr lang="en-US" smtClean="0"/>
              <a:pPr/>
              <a:t>34</a:t>
            </a:fld>
            <a:endParaRPr lang="en-US"/>
          </a:p>
        </p:txBody>
      </p:sp>
    </p:spTree>
    <p:extLst>
      <p:ext uri="{BB962C8B-B14F-4D97-AF65-F5344CB8AC3E}">
        <p14:creationId xmlns:p14="http://schemas.microsoft.com/office/powerpoint/2010/main" val="22629491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975" y="274638"/>
            <a:ext cx="8540050" cy="627062"/>
          </a:xfrm>
        </p:spPr>
        <p:txBody>
          <a:bodyPr>
            <a:normAutofit fontScale="90000"/>
          </a:bodyPr>
          <a:lstStyle/>
          <a:p>
            <a:r>
              <a:rPr lang="en-US" dirty="0" smtClean="0"/>
              <a:t>Inspiration: Map </a:t>
            </a:r>
            <a:r>
              <a:rPr lang="en-US" dirty="0" smtClean="0"/>
              <a:t>&amp; Reduce </a:t>
            </a:r>
            <a:r>
              <a:rPr lang="en-US" dirty="0" smtClean="0"/>
              <a:t>Functions, ex: </a:t>
            </a:r>
            <a:r>
              <a:rPr lang="en-US" dirty="0" smtClean="0"/>
              <a:t>Python </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marL="0" indent="0">
              <a:lnSpc>
                <a:spcPct val="110000"/>
              </a:lnSpc>
              <a:spcBef>
                <a:spcPts val="0"/>
              </a:spcBef>
              <a:buNone/>
            </a:pPr>
            <a:r>
              <a:rPr lang="en-US" sz="2600" dirty="0" smtClean="0"/>
              <a:t>Calculate : </a:t>
            </a:r>
            <a:endParaRPr lang="en-US" sz="2200" dirty="0" smtClean="0"/>
          </a:p>
          <a:p>
            <a:pPr lvl="1">
              <a:lnSpc>
                <a:spcPct val="110000"/>
              </a:lnSpc>
              <a:spcBef>
                <a:spcPts val="0"/>
              </a:spcBef>
            </a:pPr>
            <a:endParaRPr lang="en-US" dirty="0"/>
          </a:p>
          <a:p>
            <a:pPr marL="457200" lvl="1" indent="0">
              <a:lnSpc>
                <a:spcPct val="110000"/>
              </a:lnSpc>
              <a:spcBef>
                <a:spcPts val="0"/>
              </a:spcBef>
              <a:buNone/>
            </a:pPr>
            <a:endParaRPr lang="en-US" sz="2200" dirty="0" smtClean="0"/>
          </a:p>
        </p:txBody>
      </p:sp>
      <p:sp>
        <p:nvSpPr>
          <p:cNvPr id="5" name="Slide Number Placeholder 4"/>
          <p:cNvSpPr>
            <a:spLocks noGrp="1"/>
          </p:cNvSpPr>
          <p:nvPr>
            <p:ph type="sldNum" sz="quarter" idx="12"/>
          </p:nvPr>
        </p:nvSpPr>
        <p:spPr/>
        <p:txBody>
          <a:bodyPr/>
          <a:lstStyle/>
          <a:p>
            <a:fld id="{3CC63E4C-4642-794D-A2FD-70F6B81535F5}" type="slidenum">
              <a:rPr lang="en-US" smtClean="0"/>
              <a:pPr/>
              <a:t>35</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253963752"/>
              </p:ext>
            </p:extLst>
          </p:nvPr>
        </p:nvGraphicFramePr>
        <p:xfrm>
          <a:off x="2197100" y="1173307"/>
          <a:ext cx="992140" cy="1092915"/>
        </p:xfrm>
        <a:graphic>
          <a:graphicData uri="http://schemas.openxmlformats.org/presentationml/2006/ole">
            <mc:AlternateContent xmlns:mc="http://schemas.openxmlformats.org/markup-compatibility/2006">
              <mc:Choice xmlns:v="urn:schemas-microsoft-com:vml" Requires="v">
                <p:oleObj spid="_x0000_s2240" name="Equation" r:id="rId3" imgW="355600" imgH="457200" progId="Equation.3">
                  <p:embed/>
                </p:oleObj>
              </mc:Choice>
              <mc:Fallback>
                <p:oleObj name="Equation" r:id="rId3" imgW="355600" imgH="457200" progId="Equation.3">
                  <p:embed/>
                  <p:pic>
                    <p:nvPicPr>
                      <p:cNvPr id="0" name=""/>
                      <p:cNvPicPr/>
                      <p:nvPr/>
                    </p:nvPicPr>
                    <p:blipFill>
                      <a:blip r:embed="rId4"/>
                      <a:stretch>
                        <a:fillRect/>
                      </a:stretch>
                    </p:blipFill>
                    <p:spPr>
                      <a:xfrm>
                        <a:off x="2197100" y="1173307"/>
                        <a:ext cx="992140" cy="1092915"/>
                      </a:xfrm>
                      <a:prstGeom prst="rect">
                        <a:avLst/>
                      </a:prstGeom>
                    </p:spPr>
                  </p:pic>
                </p:oleObj>
              </mc:Fallback>
            </mc:AlternateContent>
          </a:graphicData>
        </a:graphic>
      </p:graphicFrame>
      <p:sp>
        <p:nvSpPr>
          <p:cNvPr id="4" name="TextBox 3"/>
          <p:cNvSpPr txBox="1"/>
          <p:nvPr/>
        </p:nvSpPr>
        <p:spPr>
          <a:xfrm>
            <a:off x="611110" y="2425245"/>
            <a:ext cx="3733513" cy="3182410"/>
          </a:xfrm>
          <a:prstGeom prst="rect">
            <a:avLst/>
          </a:prstGeom>
          <a:noFill/>
        </p:spPr>
        <p:txBody>
          <a:bodyPr wrap="square" rtlCol="0">
            <a:spAutoFit/>
          </a:bodyPr>
          <a:lstStyle/>
          <a:p>
            <a:pPr>
              <a:lnSpc>
                <a:spcPct val="120000"/>
              </a:lnSpc>
            </a:pPr>
            <a:r>
              <a:rPr lang="en-US" sz="2400" dirty="0">
                <a:latin typeface="Consolas"/>
                <a:cs typeface="Consolas"/>
              </a:rPr>
              <a:t>A</a:t>
            </a:r>
            <a:r>
              <a:rPr lang="en-US" sz="2400" dirty="0" smtClean="0">
                <a:latin typeface="Consolas"/>
                <a:cs typeface="Consolas"/>
              </a:rPr>
              <a:t> </a:t>
            </a:r>
            <a:r>
              <a:rPr lang="en-US" sz="2400" dirty="0" smtClean="0">
                <a:latin typeface="Consolas"/>
                <a:cs typeface="Consolas"/>
              </a:rPr>
              <a:t>= [1, 2, 3, 4]</a:t>
            </a:r>
          </a:p>
          <a:p>
            <a:pPr>
              <a:lnSpc>
                <a:spcPct val="120000"/>
              </a:lnSpc>
            </a:pPr>
            <a:r>
              <a:rPr lang="en-US" sz="2400" dirty="0" err="1" smtClean="0">
                <a:latin typeface="Consolas"/>
                <a:cs typeface="Consolas"/>
              </a:rPr>
              <a:t>def</a:t>
            </a:r>
            <a:r>
              <a:rPr lang="en-US" sz="2400" dirty="0" smtClean="0">
                <a:latin typeface="Consolas"/>
                <a:cs typeface="Consolas"/>
              </a:rPr>
              <a:t> square(x): </a:t>
            </a:r>
          </a:p>
          <a:p>
            <a:pPr>
              <a:lnSpc>
                <a:spcPct val="120000"/>
              </a:lnSpc>
            </a:pPr>
            <a:r>
              <a:rPr lang="en-US" sz="2400" dirty="0">
                <a:latin typeface="Consolas"/>
                <a:cs typeface="Consolas"/>
              </a:rPr>
              <a:t> </a:t>
            </a:r>
            <a:r>
              <a:rPr lang="en-US" sz="2400" dirty="0" smtClean="0">
                <a:latin typeface="Consolas"/>
                <a:cs typeface="Consolas"/>
              </a:rPr>
              <a:t> return x * x</a:t>
            </a:r>
          </a:p>
          <a:p>
            <a:pPr>
              <a:lnSpc>
                <a:spcPct val="120000"/>
              </a:lnSpc>
            </a:pPr>
            <a:r>
              <a:rPr lang="en-US" sz="2400" dirty="0" err="1" smtClean="0">
                <a:latin typeface="Consolas"/>
                <a:cs typeface="Consolas"/>
              </a:rPr>
              <a:t>def</a:t>
            </a:r>
            <a:r>
              <a:rPr lang="en-US" sz="2400" dirty="0" smtClean="0">
                <a:latin typeface="Consolas"/>
                <a:cs typeface="Consolas"/>
              </a:rPr>
              <a:t> sum(x, y): </a:t>
            </a:r>
          </a:p>
          <a:p>
            <a:pPr>
              <a:lnSpc>
                <a:spcPct val="120000"/>
              </a:lnSpc>
            </a:pPr>
            <a:r>
              <a:rPr lang="en-US" sz="2400" dirty="0">
                <a:latin typeface="Consolas"/>
                <a:cs typeface="Consolas"/>
              </a:rPr>
              <a:t> </a:t>
            </a:r>
            <a:r>
              <a:rPr lang="en-US" sz="2400" dirty="0" smtClean="0">
                <a:latin typeface="Consolas"/>
                <a:cs typeface="Consolas"/>
              </a:rPr>
              <a:t> return x + y</a:t>
            </a:r>
          </a:p>
          <a:p>
            <a:pPr>
              <a:lnSpc>
                <a:spcPct val="120000"/>
              </a:lnSpc>
            </a:pPr>
            <a:r>
              <a:rPr lang="en-US" sz="2400" dirty="0" smtClean="0">
                <a:solidFill>
                  <a:srgbClr val="0000FF"/>
                </a:solidFill>
                <a:latin typeface="Consolas"/>
                <a:cs typeface="Consolas"/>
              </a:rPr>
              <a:t>reduce</a:t>
            </a:r>
            <a:r>
              <a:rPr lang="en-US" sz="2400" dirty="0" smtClean="0">
                <a:latin typeface="Consolas"/>
                <a:cs typeface="Consolas"/>
              </a:rPr>
              <a:t>(sum, </a:t>
            </a:r>
          </a:p>
          <a:p>
            <a:pPr>
              <a:lnSpc>
                <a:spcPct val="120000"/>
              </a:lnSpc>
            </a:pPr>
            <a:r>
              <a:rPr lang="en-US" sz="2400" dirty="0">
                <a:latin typeface="Consolas"/>
                <a:cs typeface="Consolas"/>
              </a:rPr>
              <a:t> </a:t>
            </a:r>
            <a:r>
              <a:rPr lang="en-US" sz="2400" dirty="0" smtClean="0">
                <a:latin typeface="Consolas"/>
                <a:cs typeface="Consolas"/>
              </a:rPr>
              <a:t> </a:t>
            </a:r>
            <a:r>
              <a:rPr lang="en-US" sz="2400" dirty="0" smtClean="0">
                <a:solidFill>
                  <a:srgbClr val="0000FF"/>
                </a:solidFill>
                <a:latin typeface="Consolas"/>
                <a:cs typeface="Consolas"/>
              </a:rPr>
              <a:t>map</a:t>
            </a:r>
            <a:r>
              <a:rPr lang="en-US" sz="2400" dirty="0" smtClean="0">
                <a:latin typeface="Consolas"/>
                <a:cs typeface="Consolas"/>
              </a:rPr>
              <a:t>(square, </a:t>
            </a:r>
            <a:r>
              <a:rPr lang="en-US" sz="2400" dirty="0" smtClean="0">
                <a:latin typeface="Consolas"/>
                <a:cs typeface="Consolas"/>
              </a:rPr>
              <a:t>A)</a:t>
            </a:r>
            <a:r>
              <a:rPr lang="en-US" sz="2400" dirty="0" smtClean="0">
                <a:latin typeface="Consolas"/>
                <a:cs typeface="Consolas"/>
              </a:rPr>
              <a:t>)</a:t>
            </a:r>
            <a:endParaRPr lang="en-US" sz="2400" dirty="0">
              <a:latin typeface="Consolas"/>
              <a:cs typeface="Consolas"/>
            </a:endParaRPr>
          </a:p>
        </p:txBody>
      </p:sp>
      <p:grpSp>
        <p:nvGrpSpPr>
          <p:cNvPr id="2" name="Group 1"/>
          <p:cNvGrpSpPr/>
          <p:nvPr/>
        </p:nvGrpSpPr>
        <p:grpSpPr>
          <a:xfrm>
            <a:off x="4421013" y="1345740"/>
            <a:ext cx="4372134" cy="754308"/>
            <a:chOff x="4421013" y="1345740"/>
            <a:chExt cx="4372134" cy="754308"/>
          </a:xfrm>
        </p:grpSpPr>
        <p:sp>
          <p:nvSpPr>
            <p:cNvPr id="8" name="Rectangle 7"/>
            <p:cNvSpPr/>
            <p:nvPr/>
          </p:nvSpPr>
          <p:spPr>
            <a:xfrm>
              <a:off x="4421013" y="1345740"/>
              <a:ext cx="926216" cy="754308"/>
            </a:xfrm>
            <a:prstGeom prst="rect">
              <a:avLst/>
            </a:prstGeom>
            <a:solidFill>
              <a:srgbClr val="CCFFCC"/>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 name="Rectangle 8"/>
            <p:cNvSpPr/>
            <p:nvPr/>
          </p:nvSpPr>
          <p:spPr>
            <a:xfrm>
              <a:off x="5569652" y="1345740"/>
              <a:ext cx="926216" cy="754308"/>
            </a:xfrm>
            <a:prstGeom prst="rect">
              <a:avLst/>
            </a:prstGeom>
            <a:solidFill>
              <a:srgbClr val="CCFFCC"/>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0" name="Rectangle 9"/>
            <p:cNvSpPr/>
            <p:nvPr/>
          </p:nvSpPr>
          <p:spPr>
            <a:xfrm>
              <a:off x="6718291" y="1345740"/>
              <a:ext cx="926216" cy="754308"/>
            </a:xfrm>
            <a:prstGeom prst="rect">
              <a:avLst/>
            </a:prstGeom>
            <a:solidFill>
              <a:srgbClr val="CCFFCC"/>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1" name="Rectangle 10"/>
            <p:cNvSpPr/>
            <p:nvPr/>
          </p:nvSpPr>
          <p:spPr>
            <a:xfrm>
              <a:off x="7866931" y="1345740"/>
              <a:ext cx="926216" cy="754308"/>
            </a:xfrm>
            <a:prstGeom prst="rect">
              <a:avLst/>
            </a:prstGeom>
            <a:solidFill>
              <a:srgbClr val="CCFFCC"/>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grpSp>
      <p:grpSp>
        <p:nvGrpSpPr>
          <p:cNvPr id="26" name="Group 25"/>
          <p:cNvGrpSpPr/>
          <p:nvPr/>
        </p:nvGrpSpPr>
        <p:grpSpPr>
          <a:xfrm>
            <a:off x="4420635" y="2166700"/>
            <a:ext cx="4372134" cy="1286704"/>
            <a:chOff x="4420635" y="2166700"/>
            <a:chExt cx="4372134" cy="1286704"/>
          </a:xfrm>
        </p:grpSpPr>
        <p:sp>
          <p:nvSpPr>
            <p:cNvPr id="12" name="Rectangle 11"/>
            <p:cNvSpPr/>
            <p:nvPr/>
          </p:nvSpPr>
          <p:spPr>
            <a:xfrm>
              <a:off x="4420635" y="2699096"/>
              <a:ext cx="926216" cy="754308"/>
            </a:xfrm>
            <a:prstGeom prst="rect">
              <a:avLst/>
            </a:prstGeom>
            <a:solidFill>
              <a:srgbClr val="FFFF00"/>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p:cNvSpPr/>
            <p:nvPr/>
          </p:nvSpPr>
          <p:spPr>
            <a:xfrm>
              <a:off x="5569274" y="2699096"/>
              <a:ext cx="926216" cy="754308"/>
            </a:xfrm>
            <a:prstGeom prst="rect">
              <a:avLst/>
            </a:prstGeom>
            <a:solidFill>
              <a:srgbClr val="FFFF00"/>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14" name="Rectangle 13"/>
            <p:cNvSpPr/>
            <p:nvPr/>
          </p:nvSpPr>
          <p:spPr>
            <a:xfrm>
              <a:off x="6717913" y="2699096"/>
              <a:ext cx="926216" cy="754308"/>
            </a:xfrm>
            <a:prstGeom prst="rect">
              <a:avLst/>
            </a:prstGeom>
            <a:solidFill>
              <a:srgbClr val="008000"/>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9</a:t>
              </a:r>
              <a:endParaRPr lang="en-US" dirty="0">
                <a:solidFill>
                  <a:schemeClr val="tx1"/>
                </a:solidFill>
              </a:endParaRPr>
            </a:p>
          </p:txBody>
        </p:sp>
        <p:sp>
          <p:nvSpPr>
            <p:cNvPr id="15" name="Rectangle 14"/>
            <p:cNvSpPr/>
            <p:nvPr/>
          </p:nvSpPr>
          <p:spPr>
            <a:xfrm>
              <a:off x="7866553" y="2699096"/>
              <a:ext cx="926216" cy="754308"/>
            </a:xfrm>
            <a:prstGeom prst="rect">
              <a:avLst/>
            </a:prstGeom>
            <a:solidFill>
              <a:srgbClr val="008000"/>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16</a:t>
              </a:r>
              <a:endParaRPr lang="en-US" dirty="0">
                <a:solidFill>
                  <a:schemeClr val="tx1"/>
                </a:solidFill>
              </a:endParaRPr>
            </a:p>
          </p:txBody>
        </p:sp>
        <p:sp>
          <p:nvSpPr>
            <p:cNvPr id="16" name="Down Arrow 15"/>
            <p:cNvSpPr/>
            <p:nvPr/>
          </p:nvSpPr>
          <p:spPr>
            <a:xfrm>
              <a:off x="4678825" y="2166700"/>
              <a:ext cx="439237" cy="410573"/>
            </a:xfrm>
            <a:prstGeom prst="downArrow">
              <a:avLst/>
            </a:prstGeom>
            <a:solidFill>
              <a:srgbClr val="CCFFCC"/>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5805185" y="2166700"/>
              <a:ext cx="439237" cy="410573"/>
            </a:xfrm>
            <a:prstGeom prst="downArrow">
              <a:avLst/>
            </a:prstGeom>
            <a:solidFill>
              <a:srgbClr val="CCFFCC"/>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a:off x="6960190" y="2166700"/>
              <a:ext cx="439237" cy="410573"/>
            </a:xfrm>
            <a:prstGeom prst="downArrow">
              <a:avLst/>
            </a:prstGeom>
            <a:solidFill>
              <a:srgbClr val="CCFFCC"/>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8105646" y="2166700"/>
              <a:ext cx="439237" cy="410573"/>
            </a:xfrm>
            <a:prstGeom prst="downArrow">
              <a:avLst/>
            </a:prstGeom>
            <a:solidFill>
              <a:srgbClr val="CCFFCC"/>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5005528" y="3611929"/>
            <a:ext cx="3217507" cy="1430879"/>
            <a:chOff x="5005528" y="3611929"/>
            <a:chExt cx="3217507" cy="1430879"/>
          </a:xfrm>
        </p:grpSpPr>
        <p:sp>
          <p:nvSpPr>
            <p:cNvPr id="20" name="Down Arrow 19"/>
            <p:cNvSpPr/>
            <p:nvPr/>
          </p:nvSpPr>
          <p:spPr>
            <a:xfrm>
              <a:off x="5153232" y="3612301"/>
              <a:ext cx="614136" cy="574058"/>
            </a:xfrm>
            <a:prstGeom prst="downArrow">
              <a:avLst/>
            </a:prstGeom>
            <a:solidFill>
              <a:srgbClr val="FFFF00"/>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005528" y="4288500"/>
              <a:ext cx="926216" cy="754308"/>
            </a:xfrm>
            <a:prstGeom prst="rect">
              <a:avLst/>
            </a:prstGeom>
            <a:solidFill>
              <a:schemeClr val="accent4">
                <a:lumMod val="20000"/>
                <a:lumOff val="8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22" name="Down Arrow 21"/>
            <p:cNvSpPr/>
            <p:nvPr/>
          </p:nvSpPr>
          <p:spPr>
            <a:xfrm>
              <a:off x="7434975" y="3611929"/>
              <a:ext cx="614136" cy="574058"/>
            </a:xfrm>
            <a:prstGeom prst="downArrow">
              <a:avLst/>
            </a:prstGeom>
            <a:solidFill>
              <a:srgbClr val="008000"/>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296819" y="4288128"/>
              <a:ext cx="926216" cy="754308"/>
            </a:xfrm>
            <a:prstGeom prst="rect">
              <a:avLst/>
            </a:prstGeom>
            <a:solidFill>
              <a:schemeClr val="accent4">
                <a:lumMod val="20000"/>
                <a:lumOff val="8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25</a:t>
              </a:r>
              <a:endParaRPr lang="en-US" dirty="0">
                <a:solidFill>
                  <a:schemeClr val="tx1"/>
                </a:solidFill>
              </a:endParaRPr>
            </a:p>
          </p:txBody>
        </p:sp>
      </p:grpSp>
      <p:grpSp>
        <p:nvGrpSpPr>
          <p:cNvPr id="28" name="Group 27"/>
          <p:cNvGrpSpPr/>
          <p:nvPr/>
        </p:nvGrpSpPr>
        <p:grpSpPr>
          <a:xfrm>
            <a:off x="6217447" y="5206109"/>
            <a:ext cx="926216" cy="1401862"/>
            <a:chOff x="6217447" y="5206109"/>
            <a:chExt cx="926216" cy="1401862"/>
          </a:xfrm>
        </p:grpSpPr>
        <p:sp>
          <p:nvSpPr>
            <p:cNvPr id="24" name="Rectangle 23"/>
            <p:cNvSpPr/>
            <p:nvPr/>
          </p:nvSpPr>
          <p:spPr>
            <a:xfrm>
              <a:off x="6217447" y="5853663"/>
              <a:ext cx="926216" cy="754308"/>
            </a:xfrm>
            <a:prstGeom prst="rect">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30</a:t>
              </a:r>
              <a:endParaRPr lang="en-US" dirty="0">
                <a:solidFill>
                  <a:schemeClr val="tx1"/>
                </a:solidFill>
              </a:endParaRPr>
            </a:p>
          </p:txBody>
        </p:sp>
        <p:sp>
          <p:nvSpPr>
            <p:cNvPr id="25" name="Down Arrow 24"/>
            <p:cNvSpPr/>
            <p:nvPr/>
          </p:nvSpPr>
          <p:spPr>
            <a:xfrm>
              <a:off x="6365152" y="5206109"/>
              <a:ext cx="614136" cy="574058"/>
            </a:xfrm>
            <a:prstGeom prst="downArrow">
              <a:avLst/>
            </a:prstGeom>
            <a:solidFill>
              <a:schemeClr val="accent4">
                <a:lumMod val="20000"/>
                <a:lumOff val="8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8414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80289" y="1403868"/>
            <a:ext cx="8824061" cy="4902200"/>
          </a:xfrm>
        </p:spPr>
        <p:txBody>
          <a:bodyPr>
            <a:noAutofit/>
          </a:bodyPr>
          <a:lstStyle/>
          <a:p>
            <a:pPr>
              <a:spcBef>
                <a:spcPts val="0"/>
              </a:spcBef>
            </a:pPr>
            <a:r>
              <a:rPr lang="en-US" sz="2600" b="1" i="1" dirty="0" smtClean="0">
                <a:sym typeface="Wingdings"/>
              </a:rPr>
              <a:t>Map</a:t>
            </a:r>
            <a:r>
              <a:rPr lang="en-US" sz="2600" dirty="0" smtClean="0">
                <a:sym typeface="Wingdings"/>
              </a:rPr>
              <a:t>: </a:t>
            </a:r>
            <a:r>
              <a:rPr lang="en-US" sz="2000" dirty="0" smtClean="0">
                <a:latin typeface="Consolas"/>
                <a:cs typeface="Consolas"/>
                <a:sym typeface="Wingdings"/>
              </a:rPr>
              <a:t>(</a:t>
            </a:r>
            <a:r>
              <a:rPr lang="en-US" sz="2000" dirty="0" err="1" smtClean="0">
                <a:latin typeface="Consolas"/>
                <a:cs typeface="Consolas"/>
                <a:sym typeface="Wingdings"/>
              </a:rPr>
              <a:t>in_key</a:t>
            </a:r>
            <a:r>
              <a:rPr lang="en-US" sz="2000" dirty="0" smtClean="0">
                <a:latin typeface="Consolas"/>
                <a:cs typeface="Consolas"/>
                <a:sym typeface="Wingdings"/>
              </a:rPr>
              <a:t>, </a:t>
            </a:r>
            <a:r>
              <a:rPr lang="en-US" sz="2000" dirty="0" err="1" smtClean="0">
                <a:latin typeface="Consolas"/>
                <a:cs typeface="Consolas"/>
                <a:sym typeface="Wingdings"/>
              </a:rPr>
              <a:t>in_value</a:t>
            </a:r>
            <a:r>
              <a:rPr lang="en-US" sz="2000" dirty="0" smtClean="0">
                <a:latin typeface="Consolas"/>
                <a:cs typeface="Consolas"/>
                <a:sym typeface="Wingdings"/>
              </a:rPr>
              <a:t>)  list(</a:t>
            </a:r>
            <a:r>
              <a:rPr lang="en-US" sz="2000" dirty="0" err="1" smtClean="0">
                <a:latin typeface="Consolas"/>
                <a:cs typeface="Consolas"/>
                <a:sym typeface="Wingdings"/>
              </a:rPr>
              <a:t>interm_key</a:t>
            </a:r>
            <a:r>
              <a:rPr lang="en-US" sz="2000" dirty="0" smtClean="0">
                <a:latin typeface="Consolas"/>
                <a:cs typeface="Consolas"/>
                <a:sym typeface="Wingdings"/>
              </a:rPr>
              <a:t>, </a:t>
            </a:r>
            <a:r>
              <a:rPr lang="en-US" sz="2000" dirty="0" err="1" smtClean="0">
                <a:latin typeface="Consolas"/>
                <a:cs typeface="Consolas"/>
                <a:sym typeface="Wingdings"/>
              </a:rPr>
              <a:t>interm_val</a:t>
            </a:r>
            <a:r>
              <a:rPr lang="en-US" sz="2000" dirty="0" smtClean="0">
                <a:latin typeface="Consolas"/>
                <a:cs typeface="Consolas"/>
                <a:sym typeface="Wingdings"/>
              </a:rPr>
              <a:t>)</a:t>
            </a:r>
            <a:endParaRPr lang="en-US" sz="2600" dirty="0" smtClean="0">
              <a:latin typeface="Consolas"/>
              <a:cs typeface="Consolas"/>
              <a:sym typeface="Wingdings"/>
            </a:endParaRPr>
          </a:p>
          <a:p>
            <a:pPr marL="457200" lvl="1" indent="0">
              <a:buNone/>
            </a:pPr>
            <a:r>
              <a:rPr lang="en-US" sz="2000" dirty="0">
                <a:latin typeface="Consolas"/>
                <a:cs typeface="Consolas"/>
              </a:rPr>
              <a:t>map(</a:t>
            </a:r>
            <a:r>
              <a:rPr lang="en-US" sz="2000" dirty="0" err="1">
                <a:latin typeface="Consolas"/>
                <a:cs typeface="Consolas"/>
              </a:rPr>
              <a:t>in_key</a:t>
            </a:r>
            <a:r>
              <a:rPr lang="en-US" sz="2000" dirty="0" smtClean="0">
                <a:latin typeface="Consolas"/>
                <a:cs typeface="Consolas"/>
              </a:rPr>
              <a:t>, </a:t>
            </a:r>
            <a:r>
              <a:rPr lang="en-US" sz="2000" dirty="0" err="1" smtClean="0">
                <a:latin typeface="Consolas"/>
                <a:cs typeface="Consolas"/>
              </a:rPr>
              <a:t>in_val</a:t>
            </a:r>
            <a:r>
              <a:rPr lang="en-US" sz="2000" dirty="0">
                <a:latin typeface="Consolas"/>
                <a:cs typeface="Consolas"/>
              </a:rPr>
              <a:t>):</a:t>
            </a:r>
          </a:p>
          <a:p>
            <a:pPr marL="457200" lvl="1" indent="0">
              <a:buNone/>
            </a:pPr>
            <a:r>
              <a:rPr lang="en-US" sz="2000" dirty="0">
                <a:latin typeface="Consolas"/>
                <a:cs typeface="Consolas"/>
              </a:rPr>
              <a:t>  </a:t>
            </a:r>
            <a:r>
              <a:rPr lang="en-US" sz="2000" dirty="0">
                <a:solidFill>
                  <a:srgbClr val="008000"/>
                </a:solidFill>
                <a:latin typeface="Consolas"/>
                <a:cs typeface="Consolas"/>
              </a:rPr>
              <a:t>// DO WORK HERE</a:t>
            </a:r>
            <a:r>
              <a:rPr lang="en-US" sz="2000" dirty="0">
                <a:latin typeface="Consolas"/>
                <a:cs typeface="Consolas"/>
              </a:rPr>
              <a:t> </a:t>
            </a:r>
            <a:br>
              <a:rPr lang="en-US" sz="2000" dirty="0">
                <a:latin typeface="Consolas"/>
                <a:cs typeface="Consolas"/>
              </a:rPr>
            </a:br>
            <a:r>
              <a:rPr lang="en-US" sz="2000" dirty="0">
                <a:latin typeface="Consolas"/>
                <a:cs typeface="Consolas"/>
              </a:rPr>
              <a:t>  emit(</a:t>
            </a:r>
            <a:r>
              <a:rPr lang="en-US" sz="2000" dirty="0" err="1">
                <a:latin typeface="Consolas"/>
                <a:cs typeface="Consolas"/>
              </a:rPr>
              <a:t>interm_key,interm_val</a:t>
            </a:r>
            <a:r>
              <a:rPr lang="en-US" sz="2000" dirty="0">
                <a:latin typeface="Consolas"/>
                <a:cs typeface="Consolas"/>
              </a:rPr>
              <a:t>)</a:t>
            </a:r>
          </a:p>
          <a:p>
            <a:pPr lvl="1">
              <a:spcBef>
                <a:spcPts val="1000"/>
              </a:spcBef>
            </a:pPr>
            <a:r>
              <a:rPr lang="en-US" sz="2200" dirty="0">
                <a:latin typeface="+mj-lt"/>
                <a:cs typeface="Courier New"/>
                <a:sym typeface="Wingdings"/>
              </a:rPr>
              <a:t>Slice data into “shards” or “splits” and distribute to </a:t>
            </a:r>
            <a:r>
              <a:rPr lang="en-US" sz="2200" dirty="0" smtClean="0">
                <a:latin typeface="+mj-lt"/>
                <a:cs typeface="Courier New"/>
                <a:sym typeface="Wingdings"/>
              </a:rPr>
              <a:t>workers</a:t>
            </a:r>
          </a:p>
          <a:p>
            <a:pPr lvl="1">
              <a:spcBef>
                <a:spcPts val="0"/>
              </a:spcBef>
            </a:pPr>
            <a:r>
              <a:rPr lang="en-US" sz="2200" dirty="0">
                <a:latin typeface="+mj-lt"/>
                <a:cs typeface="Courier New"/>
                <a:sym typeface="Wingdings"/>
              </a:rPr>
              <a:t>Compute set of intermediate key/value </a:t>
            </a:r>
            <a:r>
              <a:rPr lang="en-US" sz="2200" dirty="0" smtClean="0">
                <a:latin typeface="+mj-lt"/>
                <a:cs typeface="Courier New"/>
                <a:sym typeface="Wingdings"/>
              </a:rPr>
              <a:t>pairs</a:t>
            </a:r>
            <a:endParaRPr lang="en-US" sz="2200" dirty="0">
              <a:latin typeface="+mj-lt"/>
              <a:cs typeface="Courier New"/>
              <a:sym typeface="Wingdings"/>
            </a:endParaRPr>
          </a:p>
          <a:p>
            <a:pPr>
              <a:spcBef>
                <a:spcPts val="1500"/>
              </a:spcBef>
            </a:pPr>
            <a:r>
              <a:rPr lang="en-US" sz="2600" b="1" i="1" dirty="0" smtClean="0">
                <a:solidFill>
                  <a:srgbClr val="000000"/>
                </a:solidFill>
                <a:sym typeface="Wingdings"/>
              </a:rPr>
              <a:t>Reduce</a:t>
            </a:r>
            <a:r>
              <a:rPr lang="en-US" sz="2600" dirty="0" smtClean="0">
                <a:sym typeface="Wingdings"/>
              </a:rPr>
              <a:t>: </a:t>
            </a:r>
            <a:r>
              <a:rPr lang="en-US" sz="2000" dirty="0" smtClean="0">
                <a:latin typeface="Consolas"/>
                <a:cs typeface="Consolas"/>
                <a:sym typeface="Wingdings"/>
              </a:rPr>
              <a:t>(</a:t>
            </a:r>
            <a:r>
              <a:rPr lang="en-US" sz="2000" dirty="0" err="1" smtClean="0">
                <a:latin typeface="Consolas"/>
                <a:cs typeface="Consolas"/>
                <a:sym typeface="Wingdings"/>
              </a:rPr>
              <a:t>interm_key</a:t>
            </a:r>
            <a:r>
              <a:rPr lang="en-US" sz="2000" dirty="0" smtClean="0">
                <a:latin typeface="Consolas"/>
                <a:cs typeface="Consolas"/>
                <a:sym typeface="Wingdings"/>
              </a:rPr>
              <a:t>, list(</a:t>
            </a:r>
            <a:r>
              <a:rPr lang="en-US" sz="2000" dirty="0" err="1" smtClean="0">
                <a:latin typeface="Consolas"/>
                <a:cs typeface="Consolas"/>
                <a:sym typeface="Wingdings"/>
              </a:rPr>
              <a:t>interm_value</a:t>
            </a:r>
            <a:r>
              <a:rPr lang="en-US" sz="2000" dirty="0" smtClean="0">
                <a:latin typeface="Consolas"/>
                <a:cs typeface="Consolas"/>
                <a:sym typeface="Wingdings"/>
              </a:rPr>
              <a:t>))  list(</a:t>
            </a:r>
            <a:r>
              <a:rPr lang="en-US" sz="2000" dirty="0" err="1" smtClean="0">
                <a:latin typeface="Consolas"/>
                <a:cs typeface="Consolas"/>
                <a:sym typeface="Wingdings"/>
              </a:rPr>
              <a:t>out_value</a:t>
            </a:r>
            <a:r>
              <a:rPr lang="en-US" sz="2000" dirty="0" smtClean="0">
                <a:latin typeface="Consolas"/>
                <a:cs typeface="Consolas"/>
                <a:sym typeface="Wingdings"/>
              </a:rPr>
              <a:t>)</a:t>
            </a:r>
          </a:p>
          <a:p>
            <a:pPr marL="457200" lvl="1" indent="0">
              <a:buNone/>
            </a:pPr>
            <a:r>
              <a:rPr lang="en-US" sz="2000" dirty="0">
                <a:latin typeface="Consolas"/>
                <a:cs typeface="Consolas"/>
              </a:rPr>
              <a:t>reduce(</a:t>
            </a:r>
            <a:r>
              <a:rPr lang="en-US" sz="2000" dirty="0" err="1">
                <a:latin typeface="Consolas"/>
                <a:cs typeface="Consolas"/>
              </a:rPr>
              <a:t>interm_key</a:t>
            </a:r>
            <a:r>
              <a:rPr lang="en-US" sz="2000" dirty="0" smtClean="0">
                <a:latin typeface="Consolas"/>
                <a:cs typeface="Consolas"/>
              </a:rPr>
              <a:t>, list</a:t>
            </a:r>
            <a:r>
              <a:rPr lang="en-US" sz="2000" dirty="0">
                <a:latin typeface="Consolas"/>
                <a:cs typeface="Consolas"/>
              </a:rPr>
              <a:t>(</a:t>
            </a:r>
            <a:r>
              <a:rPr lang="en-US" sz="2000" dirty="0" err="1">
                <a:latin typeface="Consolas"/>
                <a:cs typeface="Consolas"/>
              </a:rPr>
              <a:t>interm_val</a:t>
            </a:r>
            <a:r>
              <a:rPr lang="en-US" sz="2000" dirty="0">
                <a:latin typeface="Consolas"/>
                <a:cs typeface="Consolas"/>
              </a:rPr>
              <a:t>)): </a:t>
            </a:r>
          </a:p>
          <a:p>
            <a:pPr marL="457200" lvl="1" indent="0">
              <a:buNone/>
            </a:pPr>
            <a:r>
              <a:rPr lang="en-US" sz="2000" dirty="0">
                <a:latin typeface="Consolas"/>
                <a:cs typeface="Consolas"/>
              </a:rPr>
              <a:t>  </a:t>
            </a:r>
            <a:r>
              <a:rPr lang="en-US" sz="2000" dirty="0">
                <a:solidFill>
                  <a:srgbClr val="008000"/>
                </a:solidFill>
                <a:latin typeface="Consolas"/>
                <a:cs typeface="Consolas"/>
              </a:rPr>
              <a:t>// DO WORK HERE</a:t>
            </a:r>
          </a:p>
          <a:p>
            <a:pPr marL="457200" lvl="1" indent="0">
              <a:buNone/>
            </a:pPr>
            <a:r>
              <a:rPr lang="en-US" sz="2000" dirty="0">
                <a:latin typeface="Consolas"/>
                <a:cs typeface="Consolas"/>
              </a:rPr>
              <a:t>  emit(</a:t>
            </a:r>
            <a:r>
              <a:rPr lang="en-US" sz="2000" dirty="0" err="1">
                <a:latin typeface="Consolas"/>
                <a:cs typeface="Consolas"/>
              </a:rPr>
              <a:t>out_key</a:t>
            </a:r>
            <a:r>
              <a:rPr lang="en-US" sz="2000" dirty="0">
                <a:latin typeface="Consolas"/>
                <a:cs typeface="Consolas"/>
              </a:rPr>
              <a:t>, </a:t>
            </a:r>
            <a:r>
              <a:rPr lang="en-US" sz="2000" dirty="0" err="1">
                <a:latin typeface="Consolas"/>
                <a:cs typeface="Consolas"/>
              </a:rPr>
              <a:t>out_val</a:t>
            </a:r>
            <a:r>
              <a:rPr lang="en-US" sz="2000" dirty="0">
                <a:latin typeface="Consolas"/>
                <a:cs typeface="Consolas"/>
              </a:rPr>
              <a:t>)</a:t>
            </a:r>
          </a:p>
          <a:p>
            <a:pPr lvl="1">
              <a:spcBef>
                <a:spcPts val="1500"/>
              </a:spcBef>
            </a:pPr>
            <a:r>
              <a:rPr lang="en-US" sz="2200" dirty="0">
                <a:latin typeface="+mj-lt"/>
                <a:cs typeface="Consolas"/>
                <a:sym typeface="Wingdings"/>
              </a:rPr>
              <a:t>Combines all intermediate values for a particular </a:t>
            </a:r>
            <a:r>
              <a:rPr lang="en-US" sz="2200" dirty="0" smtClean="0">
                <a:latin typeface="+mj-lt"/>
                <a:cs typeface="Consolas"/>
                <a:sym typeface="Wingdings"/>
              </a:rPr>
              <a:t>key</a:t>
            </a:r>
          </a:p>
          <a:p>
            <a:pPr lvl="1"/>
            <a:r>
              <a:rPr lang="en-US" sz="2200" dirty="0"/>
              <a:t>Produces a set of merged output values (</a:t>
            </a:r>
            <a:r>
              <a:rPr lang="en-US" sz="2200" dirty="0" smtClean="0"/>
              <a:t>usually </a:t>
            </a:r>
            <a:r>
              <a:rPr lang="en-US" sz="2200" dirty="0"/>
              <a:t>just one</a:t>
            </a:r>
            <a:r>
              <a:rPr lang="en-US" sz="2200" dirty="0" smtClean="0"/>
              <a:t>)</a:t>
            </a:r>
            <a:endParaRPr lang="en-US" sz="2200" dirty="0" smtClean="0">
              <a:sym typeface="Wingdings"/>
            </a:endParaRPr>
          </a:p>
          <a:p>
            <a:pPr>
              <a:spcBef>
                <a:spcPts val="0"/>
              </a:spcBef>
            </a:pPr>
            <a:endParaRPr lang="en-US" sz="2600" dirty="0" smtClean="0">
              <a:sym typeface="Wingdings"/>
            </a:endParaRPr>
          </a:p>
        </p:txBody>
      </p:sp>
      <p:sp>
        <p:nvSpPr>
          <p:cNvPr id="2" name="Rectangle 1"/>
          <p:cNvSpPr/>
          <p:nvPr/>
        </p:nvSpPr>
        <p:spPr>
          <a:xfrm>
            <a:off x="553820" y="1938286"/>
            <a:ext cx="4335075" cy="1002562"/>
          </a:xfrm>
          <a:prstGeom prst="rect">
            <a:avLst/>
          </a:prstGeom>
          <a:no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301975" y="122238"/>
            <a:ext cx="8540050" cy="1143000"/>
          </a:xfrm>
        </p:spPr>
        <p:txBody>
          <a:bodyPr>
            <a:normAutofit/>
          </a:bodyPr>
          <a:lstStyle/>
          <a:p>
            <a:r>
              <a:rPr lang="en-US" dirty="0" err="1" smtClean="0"/>
              <a:t>MapReduce</a:t>
            </a:r>
            <a:r>
              <a:rPr lang="en-US" dirty="0"/>
              <a:t> </a:t>
            </a:r>
            <a:r>
              <a:rPr lang="en-US" dirty="0" smtClean="0"/>
              <a:t>Programming Model</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36</a:t>
            </a:fld>
            <a:endParaRPr lang="en-US"/>
          </a:p>
        </p:txBody>
      </p:sp>
      <p:sp>
        <p:nvSpPr>
          <p:cNvPr id="8" name="Rectangle 7"/>
          <p:cNvSpPr/>
          <p:nvPr/>
        </p:nvSpPr>
        <p:spPr>
          <a:xfrm>
            <a:off x="553441" y="4363159"/>
            <a:ext cx="5443093" cy="1041126"/>
          </a:xfrm>
          <a:prstGeom prst="rect">
            <a:avLst/>
          </a:prstGeom>
          <a:no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6792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80289" y="1784868"/>
            <a:ext cx="9053229" cy="4902200"/>
          </a:xfrm>
        </p:spPr>
        <p:txBody>
          <a:bodyPr>
            <a:noAutofit/>
          </a:bodyPr>
          <a:lstStyle/>
          <a:p>
            <a:pPr marL="0" indent="0">
              <a:spcBef>
                <a:spcPts val="0"/>
              </a:spcBef>
              <a:buNone/>
            </a:pPr>
            <a:r>
              <a:rPr lang="en-US" sz="2600" dirty="0" smtClean="0">
                <a:sym typeface="Wingdings"/>
              </a:rPr>
              <a:t>User</a:t>
            </a:r>
            <a:r>
              <a:rPr lang="en-US" sz="2600" dirty="0">
                <a:sym typeface="Wingdings"/>
              </a:rPr>
              <a:t>-written Map function reads the document data and</a:t>
            </a:r>
          </a:p>
          <a:p>
            <a:pPr marL="0" indent="0">
              <a:spcBef>
                <a:spcPts val="0"/>
              </a:spcBef>
              <a:buNone/>
            </a:pPr>
            <a:r>
              <a:rPr lang="en-US" sz="2600" dirty="0" smtClean="0">
                <a:sym typeface="Wingdings"/>
              </a:rPr>
              <a:t> parses </a:t>
            </a:r>
            <a:r>
              <a:rPr lang="en-US" sz="2600" dirty="0">
                <a:sym typeface="Wingdings"/>
              </a:rPr>
              <a:t>out the words. For each word, it writes the (key, value) </a:t>
            </a:r>
            <a:r>
              <a:rPr lang="en-US" sz="2600" dirty="0" smtClean="0">
                <a:sym typeface="Wingdings"/>
              </a:rPr>
              <a:t>pair of </a:t>
            </a:r>
            <a:r>
              <a:rPr lang="en-US" sz="2600" dirty="0">
                <a:sym typeface="Wingdings"/>
              </a:rPr>
              <a:t>(word, 1). That is, the word is treated as the </a:t>
            </a:r>
            <a:r>
              <a:rPr lang="en-US" sz="2600" dirty="0" smtClean="0">
                <a:sym typeface="Wingdings"/>
              </a:rPr>
              <a:t>intermediate key </a:t>
            </a:r>
            <a:r>
              <a:rPr lang="en-US" sz="2600" dirty="0">
                <a:sym typeface="Wingdings"/>
              </a:rPr>
              <a:t>and </a:t>
            </a:r>
            <a:r>
              <a:rPr lang="en-US" sz="2600" dirty="0" smtClean="0">
                <a:sym typeface="Wingdings"/>
              </a:rPr>
              <a:t>the associated </a:t>
            </a:r>
            <a:r>
              <a:rPr lang="en-US" sz="2600" dirty="0">
                <a:sym typeface="Wingdings"/>
              </a:rPr>
              <a:t>value of 1 means that we saw the word once</a:t>
            </a:r>
            <a:r>
              <a:rPr lang="en-US" sz="2600" dirty="0" smtClean="0">
                <a:sym typeface="Wingdings"/>
              </a:rPr>
              <a:t>.</a:t>
            </a:r>
          </a:p>
          <a:p>
            <a:pPr marL="0" indent="0">
              <a:spcBef>
                <a:spcPts val="0"/>
              </a:spcBef>
              <a:buNone/>
            </a:pPr>
            <a:endParaRPr lang="en-US" sz="2600" b="1" i="1" dirty="0">
              <a:sym typeface="Wingdings"/>
            </a:endParaRPr>
          </a:p>
          <a:p>
            <a:pPr marL="0" indent="0">
              <a:spcBef>
                <a:spcPts val="0"/>
              </a:spcBef>
              <a:buNone/>
            </a:pPr>
            <a:r>
              <a:rPr lang="en-US" sz="2600" b="1" i="1" dirty="0" smtClean="0">
                <a:sym typeface="Wingdings"/>
              </a:rPr>
              <a:t>Map</a:t>
            </a:r>
            <a:r>
              <a:rPr lang="en-US" sz="2600" dirty="0" smtClean="0">
                <a:sym typeface="Wingdings"/>
              </a:rPr>
              <a:t> </a:t>
            </a:r>
            <a:r>
              <a:rPr lang="en-US" sz="2600" dirty="0" smtClean="0">
                <a:sym typeface="Wingdings"/>
              </a:rPr>
              <a:t>phase: (doc name, doc contents)  list(word, count)</a:t>
            </a:r>
            <a:endParaRPr lang="en-US" sz="2600" dirty="0" smtClean="0">
              <a:latin typeface="Consolas"/>
              <a:cs typeface="Consolas"/>
              <a:sym typeface="Wingdings"/>
            </a:endParaRPr>
          </a:p>
          <a:p>
            <a:pPr marL="457200" lvl="1" indent="0">
              <a:buNone/>
            </a:pPr>
            <a:r>
              <a:rPr lang="en-US" sz="2000" dirty="0" smtClean="0">
                <a:solidFill>
                  <a:srgbClr val="008000"/>
                </a:solidFill>
                <a:latin typeface="Consolas"/>
                <a:cs typeface="Consolas"/>
              </a:rPr>
              <a:t>// “I do I </a:t>
            </a:r>
            <a:r>
              <a:rPr lang="en-US" sz="2000" dirty="0" smtClean="0">
                <a:solidFill>
                  <a:srgbClr val="008000"/>
                </a:solidFill>
                <a:latin typeface="Consolas"/>
                <a:cs typeface="Consolas"/>
              </a:rPr>
              <a:t>learn” </a:t>
            </a:r>
            <a:r>
              <a:rPr lang="en-US" sz="2000" dirty="0" smtClean="0">
                <a:solidFill>
                  <a:srgbClr val="008000"/>
                </a:solidFill>
                <a:latin typeface="Consolas"/>
                <a:cs typeface="Consolas"/>
                <a:sym typeface="Wingdings"/>
              </a:rPr>
              <a:t> [(“I”,1),(“do”,1),(“I”,1),(“learn”,1)]</a:t>
            </a:r>
            <a:endParaRPr lang="en-US" sz="2000" dirty="0" smtClean="0">
              <a:solidFill>
                <a:srgbClr val="008000"/>
              </a:solidFill>
              <a:latin typeface="Consolas"/>
              <a:cs typeface="Consolas"/>
            </a:endParaRPr>
          </a:p>
          <a:p>
            <a:pPr marL="457200" lvl="1" indent="0">
              <a:buNone/>
            </a:pPr>
            <a:r>
              <a:rPr lang="en-US" sz="2000" dirty="0" smtClean="0">
                <a:latin typeface="Consolas"/>
                <a:cs typeface="Consolas"/>
              </a:rPr>
              <a:t>map(key, value)</a:t>
            </a:r>
            <a:r>
              <a:rPr lang="en-US" sz="2000" dirty="0">
                <a:latin typeface="Consolas"/>
                <a:cs typeface="Consolas"/>
              </a:rPr>
              <a:t>:</a:t>
            </a:r>
          </a:p>
          <a:p>
            <a:pPr marL="457200" lvl="1" indent="0">
              <a:buNone/>
            </a:pPr>
            <a:r>
              <a:rPr lang="en-US" sz="2000" dirty="0">
                <a:latin typeface="Consolas"/>
                <a:cs typeface="Consolas"/>
              </a:rPr>
              <a:t>  </a:t>
            </a:r>
            <a:r>
              <a:rPr lang="en-US" sz="2000" dirty="0" smtClean="0">
                <a:latin typeface="Consolas"/>
                <a:cs typeface="Consolas"/>
              </a:rPr>
              <a:t>for each word w in value:</a:t>
            </a:r>
          </a:p>
          <a:p>
            <a:pPr marL="457200" lvl="1" indent="0">
              <a:buNone/>
            </a:pPr>
            <a:r>
              <a:rPr lang="en-US" sz="2000" dirty="0">
                <a:latin typeface="Consolas"/>
                <a:cs typeface="Consolas"/>
              </a:rPr>
              <a:t> </a:t>
            </a:r>
            <a:r>
              <a:rPr lang="en-US" sz="2000" dirty="0" smtClean="0">
                <a:latin typeface="Consolas"/>
                <a:cs typeface="Consolas"/>
              </a:rPr>
              <a:t>   emit(w, 1)</a:t>
            </a:r>
          </a:p>
          <a:p>
            <a:pPr>
              <a:spcBef>
                <a:spcPts val="0"/>
              </a:spcBef>
            </a:pPr>
            <a:endParaRPr lang="en-US" sz="2600" dirty="0" smtClean="0">
              <a:sym typeface="Wingdings"/>
            </a:endParaRPr>
          </a:p>
        </p:txBody>
      </p:sp>
      <p:sp>
        <p:nvSpPr>
          <p:cNvPr id="2" name="Rectangle 1"/>
          <p:cNvSpPr/>
          <p:nvPr/>
        </p:nvSpPr>
        <p:spPr>
          <a:xfrm>
            <a:off x="604620" y="4991100"/>
            <a:ext cx="4475380" cy="1143905"/>
          </a:xfrm>
          <a:prstGeom prst="rect">
            <a:avLst/>
          </a:prstGeom>
          <a:no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301975" y="20638"/>
            <a:ext cx="8540050" cy="792162"/>
          </a:xfrm>
        </p:spPr>
        <p:txBody>
          <a:bodyPr>
            <a:normAutofit/>
          </a:bodyPr>
          <a:lstStyle/>
          <a:p>
            <a:r>
              <a:rPr lang="en-US" dirty="0" err="1" smtClean="0"/>
              <a:t>MapReduce</a:t>
            </a:r>
            <a:r>
              <a:rPr lang="en-US" dirty="0"/>
              <a:t> </a:t>
            </a:r>
            <a:r>
              <a:rPr lang="en-US" dirty="0" smtClean="0"/>
              <a:t>Word Count Example</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37</a:t>
            </a:fld>
            <a:endParaRPr lang="en-US"/>
          </a:p>
        </p:txBody>
      </p:sp>
      <p:sp>
        <p:nvSpPr>
          <p:cNvPr id="4" name="TextBox 3"/>
          <p:cNvSpPr txBox="1"/>
          <p:nvPr/>
        </p:nvSpPr>
        <p:spPr>
          <a:xfrm>
            <a:off x="939800" y="876300"/>
            <a:ext cx="6934200" cy="830997"/>
          </a:xfrm>
          <a:prstGeom prst="rect">
            <a:avLst/>
          </a:prstGeom>
          <a:noFill/>
        </p:spPr>
        <p:txBody>
          <a:bodyPr wrap="square" rtlCol="0">
            <a:spAutoFit/>
          </a:bodyPr>
          <a:lstStyle/>
          <a:p>
            <a:pPr algn="ctr"/>
            <a:r>
              <a:rPr lang="en-US" sz="2400" b="1" i="1" dirty="0" smtClean="0"/>
              <a:t>Task of counting the number of occurrences of each word in a large collection of documents. </a:t>
            </a:r>
            <a:endParaRPr lang="en-US" sz="2400" b="1" i="1" dirty="0"/>
          </a:p>
        </p:txBody>
      </p:sp>
    </p:spTree>
    <p:extLst>
      <p:ext uri="{BB962C8B-B14F-4D97-AF65-F5344CB8AC3E}">
        <p14:creationId xmlns:p14="http://schemas.microsoft.com/office/powerpoint/2010/main" val="69565075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80289" y="1746768"/>
            <a:ext cx="9053229" cy="4984232"/>
          </a:xfrm>
        </p:spPr>
        <p:txBody>
          <a:bodyPr>
            <a:noAutofit/>
          </a:bodyPr>
          <a:lstStyle/>
          <a:p>
            <a:pPr marL="0" indent="0">
              <a:spcBef>
                <a:spcPts val="1500"/>
              </a:spcBef>
              <a:buNone/>
            </a:pPr>
            <a:r>
              <a:rPr lang="en-US" sz="2600" dirty="0" smtClean="0">
                <a:solidFill>
                  <a:srgbClr val="000000"/>
                </a:solidFill>
                <a:sym typeface="Wingdings"/>
              </a:rPr>
              <a:t>The intermediate </a:t>
            </a:r>
            <a:r>
              <a:rPr lang="en-US" sz="2600" dirty="0">
                <a:solidFill>
                  <a:srgbClr val="000000"/>
                </a:solidFill>
                <a:sym typeface="Wingdings"/>
              </a:rPr>
              <a:t>data is then sorted by </a:t>
            </a:r>
            <a:r>
              <a:rPr lang="en-US" sz="2600" dirty="0" err="1">
                <a:solidFill>
                  <a:srgbClr val="000000"/>
                </a:solidFill>
                <a:sym typeface="Wingdings"/>
              </a:rPr>
              <a:t>MapReduce</a:t>
            </a:r>
            <a:r>
              <a:rPr lang="en-US" sz="2600" dirty="0">
                <a:solidFill>
                  <a:srgbClr val="000000"/>
                </a:solidFill>
                <a:sym typeface="Wingdings"/>
              </a:rPr>
              <a:t> by keys and the </a:t>
            </a:r>
            <a:r>
              <a:rPr lang="en-US" sz="2600" dirty="0" smtClean="0">
                <a:solidFill>
                  <a:srgbClr val="000000"/>
                </a:solidFill>
                <a:sym typeface="Wingdings"/>
              </a:rPr>
              <a:t>user’s Reduce </a:t>
            </a:r>
            <a:r>
              <a:rPr lang="en-US" sz="2600" dirty="0">
                <a:solidFill>
                  <a:srgbClr val="000000"/>
                </a:solidFill>
                <a:sym typeface="Wingdings"/>
              </a:rPr>
              <a:t>function is called for each unique key. </a:t>
            </a:r>
            <a:r>
              <a:rPr lang="en-US" sz="2600" dirty="0" smtClean="0">
                <a:solidFill>
                  <a:srgbClr val="000000"/>
                </a:solidFill>
                <a:sym typeface="Wingdings"/>
              </a:rPr>
              <a:t>In this case, </a:t>
            </a:r>
            <a:r>
              <a:rPr lang="en-US" sz="2600" dirty="0">
                <a:solidFill>
                  <a:srgbClr val="000000"/>
                </a:solidFill>
                <a:sym typeface="Wingdings"/>
              </a:rPr>
              <a:t>Reduce is called with a list of a "1" for </a:t>
            </a:r>
            <a:r>
              <a:rPr lang="en-US" sz="2600" dirty="0" smtClean="0">
                <a:solidFill>
                  <a:srgbClr val="000000"/>
                </a:solidFill>
                <a:sym typeface="Wingdings"/>
              </a:rPr>
              <a:t>each occurrence </a:t>
            </a:r>
            <a:r>
              <a:rPr lang="en-US" sz="2600" dirty="0">
                <a:solidFill>
                  <a:srgbClr val="000000"/>
                </a:solidFill>
                <a:sym typeface="Wingdings"/>
              </a:rPr>
              <a:t>of the word that was parsed from the document. The </a:t>
            </a:r>
            <a:r>
              <a:rPr lang="en-US" sz="2600" dirty="0" smtClean="0">
                <a:solidFill>
                  <a:srgbClr val="000000"/>
                </a:solidFill>
                <a:sym typeface="Wingdings"/>
              </a:rPr>
              <a:t>function adds </a:t>
            </a:r>
            <a:r>
              <a:rPr lang="en-US" sz="2600" dirty="0">
                <a:solidFill>
                  <a:srgbClr val="000000"/>
                </a:solidFill>
                <a:sym typeface="Wingdings"/>
              </a:rPr>
              <a:t>them up to generate a total word count for </a:t>
            </a:r>
            <a:r>
              <a:rPr lang="en-US" sz="2600" dirty="0" smtClean="0">
                <a:solidFill>
                  <a:srgbClr val="000000"/>
                </a:solidFill>
                <a:sym typeface="Wingdings"/>
              </a:rPr>
              <a:t>that word</a:t>
            </a:r>
            <a:r>
              <a:rPr lang="en-US" sz="2600" dirty="0">
                <a:solidFill>
                  <a:srgbClr val="000000"/>
                </a:solidFill>
                <a:sym typeface="Wingdings"/>
              </a:rPr>
              <a:t>.</a:t>
            </a:r>
            <a:endParaRPr lang="en-US" sz="2600" dirty="0" smtClean="0">
              <a:solidFill>
                <a:srgbClr val="000000"/>
              </a:solidFill>
              <a:sym typeface="Wingdings"/>
            </a:endParaRPr>
          </a:p>
          <a:p>
            <a:pPr marL="0" indent="0">
              <a:spcBef>
                <a:spcPts val="1500"/>
              </a:spcBef>
              <a:buNone/>
            </a:pPr>
            <a:r>
              <a:rPr lang="en-US" sz="2600" b="1" i="1" dirty="0" smtClean="0">
                <a:solidFill>
                  <a:srgbClr val="000000"/>
                </a:solidFill>
                <a:sym typeface="Wingdings"/>
              </a:rPr>
              <a:t>Reduce </a:t>
            </a:r>
            <a:r>
              <a:rPr lang="en-US" sz="2600" dirty="0" smtClean="0">
                <a:solidFill>
                  <a:srgbClr val="000000"/>
                </a:solidFill>
                <a:sym typeface="Wingdings"/>
              </a:rPr>
              <a:t>phase</a:t>
            </a:r>
            <a:r>
              <a:rPr lang="en-US" sz="2600" dirty="0" smtClean="0">
                <a:sym typeface="Wingdings"/>
              </a:rPr>
              <a:t>: (word, list(</a:t>
            </a:r>
            <a:r>
              <a:rPr lang="en-US" sz="2600" dirty="0" smtClean="0">
                <a:sym typeface="Wingdings"/>
              </a:rPr>
              <a:t>counts)</a:t>
            </a:r>
            <a:r>
              <a:rPr lang="en-US" sz="2600" dirty="0" smtClean="0">
                <a:sym typeface="Wingdings"/>
              </a:rPr>
              <a:t>)  (word, </a:t>
            </a:r>
            <a:r>
              <a:rPr lang="en-US" sz="2600" dirty="0" err="1" smtClean="0">
                <a:sym typeface="Wingdings"/>
              </a:rPr>
              <a:t>count_sum</a:t>
            </a:r>
            <a:r>
              <a:rPr lang="en-US" sz="2600" dirty="0" smtClean="0">
                <a:sym typeface="Wingdings"/>
              </a:rPr>
              <a:t>)</a:t>
            </a:r>
            <a:endParaRPr lang="en-US" sz="2000" dirty="0" smtClean="0">
              <a:latin typeface="Consolas"/>
              <a:cs typeface="Consolas"/>
              <a:sym typeface="Wingdings"/>
            </a:endParaRPr>
          </a:p>
          <a:p>
            <a:pPr marL="457200" lvl="1" indent="0">
              <a:buNone/>
            </a:pPr>
            <a:r>
              <a:rPr lang="en-US" sz="2000" dirty="0" smtClean="0">
                <a:solidFill>
                  <a:srgbClr val="008000"/>
                </a:solidFill>
                <a:latin typeface="Consolas"/>
                <a:cs typeface="Consolas"/>
              </a:rPr>
              <a:t>// (“I”, [1,1]) </a:t>
            </a:r>
            <a:r>
              <a:rPr lang="en-US" sz="2000" dirty="0" smtClean="0">
                <a:solidFill>
                  <a:srgbClr val="008000"/>
                </a:solidFill>
                <a:latin typeface="Consolas"/>
                <a:cs typeface="Consolas"/>
                <a:sym typeface="Wingdings"/>
              </a:rPr>
              <a:t> (“I”,2)</a:t>
            </a:r>
            <a:endParaRPr lang="en-US" sz="2000" dirty="0" smtClean="0">
              <a:solidFill>
                <a:srgbClr val="008000"/>
              </a:solidFill>
              <a:latin typeface="Consolas"/>
              <a:cs typeface="Consolas"/>
            </a:endParaRPr>
          </a:p>
          <a:p>
            <a:pPr marL="457200" lvl="1" indent="0">
              <a:buNone/>
            </a:pPr>
            <a:r>
              <a:rPr lang="en-US" sz="2000" dirty="0" smtClean="0">
                <a:latin typeface="Consolas"/>
                <a:cs typeface="Consolas"/>
              </a:rPr>
              <a:t>reduce(key, values)</a:t>
            </a:r>
            <a:r>
              <a:rPr lang="en-US" sz="2000" dirty="0">
                <a:latin typeface="Consolas"/>
                <a:cs typeface="Consolas"/>
              </a:rPr>
              <a:t>: </a:t>
            </a:r>
          </a:p>
          <a:p>
            <a:pPr marL="457200" lvl="1" indent="0">
              <a:buNone/>
            </a:pPr>
            <a:r>
              <a:rPr lang="en-US" sz="2000" dirty="0" smtClean="0">
                <a:latin typeface="Consolas"/>
                <a:cs typeface="Consolas"/>
              </a:rPr>
              <a:t>  result = 0</a:t>
            </a:r>
          </a:p>
          <a:p>
            <a:pPr marL="457200" lvl="1" indent="0">
              <a:buNone/>
            </a:pPr>
            <a:r>
              <a:rPr lang="en-US" sz="2000" dirty="0">
                <a:latin typeface="Consolas"/>
                <a:cs typeface="Consolas"/>
              </a:rPr>
              <a:t> </a:t>
            </a:r>
            <a:r>
              <a:rPr lang="en-US" sz="2000" dirty="0" smtClean="0">
                <a:latin typeface="Consolas"/>
                <a:cs typeface="Consolas"/>
              </a:rPr>
              <a:t> for each v in values:</a:t>
            </a:r>
          </a:p>
          <a:p>
            <a:pPr marL="457200" lvl="1" indent="0">
              <a:buNone/>
            </a:pPr>
            <a:r>
              <a:rPr lang="en-US" sz="2000" dirty="0">
                <a:latin typeface="Consolas"/>
                <a:cs typeface="Consolas"/>
              </a:rPr>
              <a:t> </a:t>
            </a:r>
            <a:r>
              <a:rPr lang="en-US" sz="2000" dirty="0" smtClean="0">
                <a:latin typeface="Consolas"/>
                <a:cs typeface="Consolas"/>
              </a:rPr>
              <a:t> </a:t>
            </a:r>
            <a:r>
              <a:rPr lang="en-US" sz="2000" dirty="0">
                <a:latin typeface="Consolas"/>
                <a:cs typeface="Consolas"/>
              </a:rPr>
              <a:t> </a:t>
            </a:r>
            <a:r>
              <a:rPr lang="en-US" sz="2000" dirty="0" smtClean="0">
                <a:latin typeface="Consolas"/>
                <a:cs typeface="Consolas"/>
              </a:rPr>
              <a:t> result += v</a:t>
            </a:r>
          </a:p>
          <a:p>
            <a:pPr marL="457200" lvl="1" indent="0">
              <a:buNone/>
            </a:pPr>
            <a:r>
              <a:rPr lang="en-US" sz="2000" dirty="0">
                <a:latin typeface="Consolas"/>
                <a:cs typeface="Consolas"/>
              </a:rPr>
              <a:t> </a:t>
            </a:r>
            <a:r>
              <a:rPr lang="en-US" sz="2000" dirty="0" smtClean="0">
                <a:latin typeface="Consolas"/>
                <a:cs typeface="Consolas"/>
              </a:rPr>
              <a:t> emit(key, result)</a:t>
            </a:r>
            <a:endParaRPr lang="en-US" sz="2000" dirty="0">
              <a:latin typeface="Consolas"/>
              <a:cs typeface="Consolas"/>
            </a:endParaRPr>
          </a:p>
          <a:p>
            <a:pPr>
              <a:spcBef>
                <a:spcPts val="0"/>
              </a:spcBef>
            </a:pPr>
            <a:endParaRPr lang="en-US" sz="2600" dirty="0" smtClean="0">
              <a:sym typeface="Wingdings"/>
            </a:endParaRPr>
          </a:p>
        </p:txBody>
      </p:sp>
      <p:sp>
        <p:nvSpPr>
          <p:cNvPr id="6" name="Title 5"/>
          <p:cNvSpPr>
            <a:spLocks noGrp="1"/>
          </p:cNvSpPr>
          <p:nvPr>
            <p:ph type="title"/>
          </p:nvPr>
        </p:nvSpPr>
        <p:spPr>
          <a:xfrm>
            <a:off x="301975" y="20638"/>
            <a:ext cx="8540050" cy="792162"/>
          </a:xfrm>
        </p:spPr>
        <p:txBody>
          <a:bodyPr>
            <a:normAutofit/>
          </a:bodyPr>
          <a:lstStyle/>
          <a:p>
            <a:r>
              <a:rPr lang="en-US" dirty="0" err="1" smtClean="0"/>
              <a:t>MapReduce</a:t>
            </a:r>
            <a:r>
              <a:rPr lang="en-US" dirty="0"/>
              <a:t> </a:t>
            </a:r>
            <a:r>
              <a:rPr lang="en-US" dirty="0" smtClean="0"/>
              <a:t>Word Count Example</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38</a:t>
            </a:fld>
            <a:endParaRPr lang="en-US"/>
          </a:p>
        </p:txBody>
      </p:sp>
      <p:sp>
        <p:nvSpPr>
          <p:cNvPr id="8" name="Rectangle 7"/>
          <p:cNvSpPr/>
          <p:nvPr/>
        </p:nvSpPr>
        <p:spPr>
          <a:xfrm>
            <a:off x="553441" y="4763442"/>
            <a:ext cx="5519483" cy="1890545"/>
          </a:xfrm>
          <a:prstGeom prst="rect">
            <a:avLst/>
          </a:prstGeom>
          <a:no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939800" y="876300"/>
            <a:ext cx="6934200" cy="830997"/>
          </a:xfrm>
          <a:prstGeom prst="rect">
            <a:avLst/>
          </a:prstGeom>
          <a:noFill/>
        </p:spPr>
        <p:txBody>
          <a:bodyPr wrap="square" rtlCol="0">
            <a:spAutoFit/>
          </a:bodyPr>
          <a:lstStyle/>
          <a:p>
            <a:pPr algn="ctr"/>
            <a:r>
              <a:rPr lang="en-US" sz="2400" i="1" dirty="0" smtClean="0"/>
              <a:t>Task of counting the number of occurrences of each word in a large collection of documents. </a:t>
            </a:r>
            <a:endParaRPr lang="en-US" sz="2400" i="1" dirty="0"/>
          </a:p>
        </p:txBody>
      </p:sp>
    </p:spTree>
    <p:extLst>
      <p:ext uri="{BB962C8B-B14F-4D97-AF65-F5344CB8AC3E}">
        <p14:creationId xmlns:p14="http://schemas.microsoft.com/office/powerpoint/2010/main" val="123109778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975" y="274638"/>
            <a:ext cx="8540050" cy="1143000"/>
          </a:xfrm>
        </p:spPr>
        <p:txBody>
          <a:bodyPr>
            <a:normAutofit/>
          </a:bodyPr>
          <a:lstStyle/>
          <a:p>
            <a:r>
              <a:rPr lang="en-US" dirty="0" err="1" smtClean="0"/>
              <a:t>MapReduce</a:t>
            </a:r>
            <a:r>
              <a:rPr lang="en-US" dirty="0"/>
              <a:t> </a:t>
            </a:r>
            <a:r>
              <a:rPr lang="en-US" dirty="0" smtClean="0"/>
              <a:t>Implementation</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39</a:t>
            </a:fld>
            <a:endParaRPr lang="en-US"/>
          </a:p>
        </p:txBody>
      </p:sp>
      <p:pic>
        <p:nvPicPr>
          <p:cNvPr id="9" name="Content Placeholder 8"/>
          <p:cNvPicPr>
            <a:picLocks noGrp="1" noChangeAspect="1"/>
          </p:cNvPicPr>
          <p:nvPr>
            <p:ph idx="1"/>
          </p:nvPr>
        </p:nvPicPr>
        <p:blipFill>
          <a:blip r:embed="rId2"/>
          <a:srcRect l="-15639" r="-15639"/>
          <a:stretch>
            <a:fillRect/>
          </a:stretch>
        </p:blipFill>
        <p:spPr>
          <a:xfrm>
            <a:off x="468313" y="1403350"/>
            <a:ext cx="8335962" cy="4902200"/>
          </a:xfrm>
          <a:prstGeom prst="rect">
            <a:avLst/>
          </a:prstGeom>
        </p:spPr>
      </p:pic>
    </p:spTree>
    <p:extLst>
      <p:ext uri="{BB962C8B-B14F-4D97-AF65-F5344CB8AC3E}">
        <p14:creationId xmlns:p14="http://schemas.microsoft.com/office/powerpoint/2010/main" val="5156628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0" y="139174"/>
            <a:ext cx="9144000" cy="559326"/>
          </a:xfrm>
        </p:spPr>
        <p:txBody>
          <a:bodyPr>
            <a:noAutofit/>
          </a:bodyPr>
          <a:lstStyle/>
          <a:p>
            <a:r>
              <a:rPr lang="en-US" dirty="0" smtClean="0"/>
              <a:t>Google’s WSCs</a:t>
            </a:r>
            <a:endParaRPr lang="en-US" dirty="0" smtClean="0"/>
          </a:p>
        </p:txBody>
      </p:sp>
      <p:sp>
        <p:nvSpPr>
          <p:cNvPr id="28675" name="Slide Number Placeholder 2"/>
          <p:cNvSpPr>
            <a:spLocks noGrp="1"/>
          </p:cNvSpPr>
          <p:nvPr>
            <p:ph type="sldNum" sz="quarter" idx="12"/>
          </p:nvPr>
        </p:nvSpPr>
        <p:spPr/>
        <p:txBody>
          <a:bodyPr/>
          <a:lstStyle/>
          <a:p>
            <a:fld id="{D15BC594-4544-5148-94B8-8AC833ADF43A}" type="slidenum">
              <a:rPr lang="en-US" smtClean="0"/>
              <a:pPr/>
              <a:t>4</a:t>
            </a:fld>
            <a:endParaRPr lang="en-US" smtClean="0"/>
          </a:p>
        </p:txBody>
      </p:sp>
      <p:pic>
        <p:nvPicPr>
          <p:cNvPr id="28676" name="Picture 3"/>
          <p:cNvPicPr>
            <a:picLocks noChangeAspect="1"/>
          </p:cNvPicPr>
          <p:nvPr/>
        </p:nvPicPr>
        <p:blipFill>
          <a:blip r:embed="rId2"/>
          <a:srcRect/>
          <a:stretch>
            <a:fillRect/>
          </a:stretch>
        </p:blipFill>
        <p:spPr bwMode="auto">
          <a:xfrm>
            <a:off x="187325" y="1152525"/>
            <a:ext cx="8764588" cy="5651500"/>
          </a:xfrm>
          <a:prstGeom prst="rect">
            <a:avLst/>
          </a:prstGeom>
          <a:noFill/>
          <a:ln w="9525">
            <a:noFill/>
            <a:miter lim="800000"/>
            <a:headEnd/>
            <a:tailEnd/>
          </a:ln>
        </p:spPr>
      </p:pic>
      <p:pic>
        <p:nvPicPr>
          <p:cNvPr id="7" name="Picture 7"/>
          <p:cNvPicPr>
            <a:picLocks noChangeAspect="1" noChangeArrowheads="1"/>
          </p:cNvPicPr>
          <p:nvPr/>
        </p:nvPicPr>
        <p:blipFill>
          <a:blip r:embed="rId3"/>
          <a:srcRect/>
          <a:stretch>
            <a:fillRect/>
          </a:stretch>
        </p:blipFill>
        <p:spPr bwMode="auto">
          <a:xfrm>
            <a:off x="3330575" y="4203700"/>
            <a:ext cx="5791200" cy="2278063"/>
          </a:xfrm>
          <a:prstGeom prst="rect">
            <a:avLst/>
          </a:prstGeom>
          <a:noFill/>
          <a:ln w="9525">
            <a:noFill/>
            <a:miter lim="800000"/>
            <a:headEnd/>
            <a:tailEnd/>
          </a:ln>
        </p:spPr>
      </p:pic>
      <p:grpSp>
        <p:nvGrpSpPr>
          <p:cNvPr id="2" name="Group 10"/>
          <p:cNvGrpSpPr>
            <a:grpSpLocks/>
          </p:cNvGrpSpPr>
          <p:nvPr/>
        </p:nvGrpSpPr>
        <p:grpSpPr bwMode="auto">
          <a:xfrm>
            <a:off x="76200" y="4203700"/>
            <a:ext cx="5486400" cy="2441575"/>
            <a:chOff x="0" y="2926"/>
            <a:chExt cx="3456" cy="1538"/>
          </a:xfrm>
        </p:grpSpPr>
        <p:pic>
          <p:nvPicPr>
            <p:cNvPr id="28679" name="Picture 6"/>
            <p:cNvPicPr>
              <a:picLocks noChangeAspect="1" noChangeArrowheads="1"/>
            </p:cNvPicPr>
            <p:nvPr/>
          </p:nvPicPr>
          <p:blipFill>
            <a:blip r:embed="rId4"/>
            <a:srcRect/>
            <a:stretch>
              <a:fillRect/>
            </a:stretch>
          </p:blipFill>
          <p:spPr bwMode="auto">
            <a:xfrm>
              <a:off x="0" y="2926"/>
              <a:ext cx="2050" cy="1538"/>
            </a:xfrm>
            <a:prstGeom prst="rect">
              <a:avLst/>
            </a:prstGeom>
            <a:noFill/>
            <a:ln w="9525">
              <a:noFill/>
              <a:miter lim="800000"/>
              <a:headEnd/>
              <a:tailEnd/>
            </a:ln>
          </p:spPr>
        </p:pic>
        <p:sp>
          <p:nvSpPr>
            <p:cNvPr id="28680" name="Rectangle 8"/>
            <p:cNvSpPr>
              <a:spLocks noChangeArrowheads="1"/>
            </p:cNvSpPr>
            <p:nvPr/>
          </p:nvSpPr>
          <p:spPr bwMode="auto">
            <a:xfrm>
              <a:off x="3024" y="3696"/>
              <a:ext cx="432" cy="432"/>
            </a:xfrm>
            <a:prstGeom prst="rect">
              <a:avLst/>
            </a:prstGeom>
            <a:noFill/>
            <a:ln w="76200">
              <a:solidFill>
                <a:srgbClr val="FF0000"/>
              </a:solidFill>
              <a:miter lim="800000"/>
              <a:headEnd/>
              <a:tailEnd/>
            </a:ln>
          </p:spPr>
          <p:txBody>
            <a:bodyPr wrap="none" anchor="ctr">
              <a:prstTxWarp prst="textNoShape">
                <a:avLst/>
              </a:prstTxWarp>
            </a:bodyPr>
            <a:lstStyle/>
            <a:p>
              <a:endParaRPr lang="en-US"/>
            </a:p>
          </p:txBody>
        </p:sp>
        <p:sp>
          <p:nvSpPr>
            <p:cNvPr id="28681" name="Line 9"/>
            <p:cNvSpPr>
              <a:spLocks noChangeShapeType="1"/>
            </p:cNvSpPr>
            <p:nvPr/>
          </p:nvSpPr>
          <p:spPr bwMode="auto">
            <a:xfrm flipH="1" flipV="1">
              <a:off x="1872" y="3744"/>
              <a:ext cx="1152" cy="192"/>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en-US"/>
            </a:p>
          </p:txBody>
        </p:sp>
      </p:grpSp>
      <p:sp>
        <p:nvSpPr>
          <p:cNvPr id="12" name="Date Placeholder 11"/>
          <p:cNvSpPr>
            <a:spLocks noGrp="1"/>
          </p:cNvSpPr>
          <p:nvPr>
            <p:ph type="dt" sz="half" idx="10"/>
          </p:nvPr>
        </p:nvSpPr>
        <p:spPr/>
        <p:txBody>
          <a:bodyPr/>
          <a:lstStyle/>
          <a:p>
            <a:fld id="{C525775C-1D2C-E94C-8548-0DA2DB79B8DA}" type="datetime1">
              <a:rPr lang="en-US" smtClean="0"/>
              <a:pPr/>
              <a:t>11/10/15</a:t>
            </a:fld>
            <a:endParaRPr lang="en-US"/>
          </a:p>
        </p:txBody>
      </p:sp>
      <p:pic>
        <p:nvPicPr>
          <p:cNvPr id="3" name="Picture 2" descr="google-center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876300"/>
            <a:ext cx="6763089" cy="3276600"/>
          </a:xfrm>
          <a:prstGeom prst="rect">
            <a:avLst/>
          </a:prstGeom>
        </p:spPr>
      </p:pic>
      <p:sp>
        <p:nvSpPr>
          <p:cNvPr id="4" name="TextBox 3"/>
          <p:cNvSpPr txBox="1"/>
          <p:nvPr/>
        </p:nvSpPr>
        <p:spPr>
          <a:xfrm>
            <a:off x="4318000" y="4660900"/>
            <a:ext cx="1611213" cy="400110"/>
          </a:xfrm>
          <a:prstGeom prst="rect">
            <a:avLst/>
          </a:prstGeom>
          <a:noFill/>
        </p:spPr>
        <p:txBody>
          <a:bodyPr wrap="none" rtlCol="0">
            <a:spAutoFit/>
          </a:bodyPr>
          <a:lstStyle/>
          <a:p>
            <a:r>
              <a:rPr lang="en-US" sz="2000" b="1" dirty="0" smtClean="0"/>
              <a:t>Ex: In Oregon</a:t>
            </a:r>
            <a:endParaRPr lang="en-US" sz="2000" b="1" dirty="0"/>
          </a:p>
        </p:txBody>
      </p:sp>
    </p:spTree>
    <p:extLst>
      <p:ext uri="{BB962C8B-B14F-4D97-AF65-F5344CB8AC3E}">
        <p14:creationId xmlns:p14="http://schemas.microsoft.com/office/powerpoint/2010/main" val="7534906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975" y="274638"/>
            <a:ext cx="8540050" cy="1143000"/>
          </a:xfrm>
        </p:spPr>
        <p:txBody>
          <a:bodyPr>
            <a:normAutofit/>
          </a:bodyPr>
          <a:lstStyle/>
          <a:p>
            <a:r>
              <a:rPr lang="en-US" dirty="0" err="1" smtClean="0"/>
              <a:t>MapReduce</a:t>
            </a:r>
            <a:r>
              <a:rPr lang="en-US" dirty="0"/>
              <a:t> </a:t>
            </a:r>
            <a:r>
              <a:rPr lang="en-US" dirty="0" smtClean="0"/>
              <a:t>Execution</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40</a:t>
            </a:fld>
            <a:endParaRPr lang="en-US"/>
          </a:p>
        </p:txBody>
      </p:sp>
      <p:pic>
        <p:nvPicPr>
          <p:cNvPr id="9" name="Content Placeholder 8"/>
          <p:cNvPicPr>
            <a:picLocks noGrp="1" noChangeAspect="1"/>
          </p:cNvPicPr>
          <p:nvPr>
            <p:ph idx="1"/>
          </p:nvPr>
        </p:nvPicPr>
        <p:blipFill>
          <a:blip r:embed="rId2"/>
          <a:srcRect l="-15639" r="-15639"/>
          <a:stretch>
            <a:fillRect/>
          </a:stretch>
        </p:blipFill>
        <p:spPr>
          <a:xfrm>
            <a:off x="468313" y="1403350"/>
            <a:ext cx="8335962" cy="4902200"/>
          </a:xfrm>
          <a:prstGeom prst="rect">
            <a:avLst/>
          </a:prstGeom>
        </p:spPr>
      </p:pic>
      <p:sp>
        <p:nvSpPr>
          <p:cNvPr id="7" name="Rounded Rectangle 6"/>
          <p:cNvSpPr/>
          <p:nvPr/>
        </p:nvSpPr>
        <p:spPr>
          <a:xfrm>
            <a:off x="3302001" y="1355845"/>
            <a:ext cx="2692400" cy="1136237"/>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41842" y="3685237"/>
            <a:ext cx="830730" cy="177633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15385" y="1389276"/>
            <a:ext cx="2590800" cy="1569660"/>
          </a:xfrm>
          <a:prstGeom prst="rect">
            <a:avLst/>
          </a:prstGeom>
          <a:noFill/>
        </p:spPr>
        <p:txBody>
          <a:bodyPr wrap="square" rtlCol="0">
            <a:spAutoFit/>
          </a:bodyPr>
          <a:lstStyle/>
          <a:p>
            <a:r>
              <a:rPr lang="en-US" sz="2400" dirty="0" smtClean="0"/>
              <a:t>(1</a:t>
            </a:r>
            <a:r>
              <a:rPr lang="en-US" sz="2400" dirty="0"/>
              <a:t>)</a:t>
            </a:r>
            <a:r>
              <a:rPr lang="en-US" sz="2400" dirty="0" smtClean="0"/>
              <a:t> Split inputs, </a:t>
            </a:r>
            <a:br>
              <a:rPr lang="en-US" sz="2400" dirty="0" smtClean="0"/>
            </a:br>
            <a:r>
              <a:rPr lang="en-US" sz="2400" dirty="0" smtClean="0"/>
              <a:t>start up programs on a cluster of machines</a:t>
            </a:r>
          </a:p>
        </p:txBody>
      </p:sp>
    </p:spTree>
    <p:extLst>
      <p:ext uri="{BB962C8B-B14F-4D97-AF65-F5344CB8AC3E}">
        <p14:creationId xmlns:p14="http://schemas.microsoft.com/office/powerpoint/2010/main" val="137355052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975" y="274638"/>
            <a:ext cx="8540050" cy="1143000"/>
          </a:xfrm>
        </p:spPr>
        <p:txBody>
          <a:bodyPr>
            <a:normAutofit/>
          </a:bodyPr>
          <a:lstStyle/>
          <a:p>
            <a:r>
              <a:rPr lang="en-US" dirty="0" err="1" smtClean="0"/>
              <a:t>MapReduce</a:t>
            </a:r>
            <a:r>
              <a:rPr lang="en-US" dirty="0"/>
              <a:t> </a:t>
            </a:r>
            <a:r>
              <a:rPr lang="en-US" dirty="0" smtClean="0"/>
              <a:t>Execution</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41</a:t>
            </a:fld>
            <a:endParaRPr lang="en-US"/>
          </a:p>
        </p:txBody>
      </p:sp>
      <p:pic>
        <p:nvPicPr>
          <p:cNvPr id="9" name="Content Placeholder 8"/>
          <p:cNvPicPr>
            <a:picLocks noGrp="1" noChangeAspect="1"/>
          </p:cNvPicPr>
          <p:nvPr>
            <p:ph idx="1"/>
          </p:nvPr>
        </p:nvPicPr>
        <p:blipFill>
          <a:blip r:embed="rId2"/>
          <a:srcRect l="-15639" r="-15639"/>
          <a:stretch>
            <a:fillRect/>
          </a:stretch>
        </p:blipFill>
        <p:spPr>
          <a:xfrm>
            <a:off x="468313" y="1403350"/>
            <a:ext cx="8335962" cy="4902200"/>
          </a:xfrm>
          <a:prstGeom prst="rect">
            <a:avLst/>
          </a:prstGeom>
        </p:spPr>
      </p:pic>
      <p:sp>
        <p:nvSpPr>
          <p:cNvPr id="7" name="Rounded Rectangle 6"/>
          <p:cNvSpPr/>
          <p:nvPr/>
        </p:nvSpPr>
        <p:spPr>
          <a:xfrm>
            <a:off x="3681812" y="2482534"/>
            <a:ext cx="1932778" cy="983465"/>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35765" y="1627981"/>
            <a:ext cx="2463545" cy="1200328"/>
          </a:xfrm>
          <a:prstGeom prst="rect">
            <a:avLst/>
          </a:prstGeom>
          <a:noFill/>
        </p:spPr>
        <p:txBody>
          <a:bodyPr wrap="square" rtlCol="0">
            <a:spAutoFit/>
          </a:bodyPr>
          <a:lstStyle/>
          <a:p>
            <a:r>
              <a:rPr lang="en-US" sz="2400" dirty="0" smtClean="0"/>
              <a:t>(2</a:t>
            </a:r>
            <a:r>
              <a:rPr lang="en-US" sz="2400" dirty="0"/>
              <a:t>)</a:t>
            </a:r>
            <a:r>
              <a:rPr lang="en-US" sz="2400" dirty="0" smtClean="0"/>
              <a:t> Assign map &amp; reduce tasks to </a:t>
            </a:r>
            <a:br>
              <a:rPr lang="en-US" sz="2400" dirty="0" smtClean="0"/>
            </a:br>
            <a:r>
              <a:rPr lang="en-US" sz="2400" dirty="0" smtClean="0"/>
              <a:t>idle workers</a:t>
            </a:r>
          </a:p>
        </p:txBody>
      </p:sp>
    </p:spTree>
    <p:extLst>
      <p:ext uri="{BB962C8B-B14F-4D97-AF65-F5344CB8AC3E}">
        <p14:creationId xmlns:p14="http://schemas.microsoft.com/office/powerpoint/2010/main" val="18076388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975" y="274638"/>
            <a:ext cx="8540050" cy="1143000"/>
          </a:xfrm>
        </p:spPr>
        <p:txBody>
          <a:bodyPr>
            <a:normAutofit/>
          </a:bodyPr>
          <a:lstStyle/>
          <a:p>
            <a:r>
              <a:rPr lang="en-US" dirty="0" err="1" smtClean="0"/>
              <a:t>MapReduce</a:t>
            </a:r>
            <a:r>
              <a:rPr lang="en-US" dirty="0"/>
              <a:t> </a:t>
            </a:r>
            <a:r>
              <a:rPr lang="en-US" dirty="0" smtClean="0"/>
              <a:t>Execution</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42</a:t>
            </a:fld>
            <a:endParaRPr lang="en-US"/>
          </a:p>
        </p:txBody>
      </p:sp>
      <p:pic>
        <p:nvPicPr>
          <p:cNvPr id="9" name="Content Placeholder 8"/>
          <p:cNvPicPr>
            <a:picLocks noGrp="1" noChangeAspect="1"/>
          </p:cNvPicPr>
          <p:nvPr>
            <p:ph idx="1"/>
          </p:nvPr>
        </p:nvPicPr>
        <p:blipFill>
          <a:blip r:embed="rId2"/>
          <a:srcRect l="-15639" r="-15639"/>
          <a:stretch>
            <a:fillRect/>
          </a:stretch>
        </p:blipFill>
        <p:spPr>
          <a:xfrm>
            <a:off x="468313" y="1403350"/>
            <a:ext cx="8335962" cy="4902200"/>
          </a:xfrm>
          <a:prstGeom prst="rect">
            <a:avLst/>
          </a:prstGeom>
        </p:spPr>
      </p:pic>
      <p:sp>
        <p:nvSpPr>
          <p:cNvPr id="7" name="Rounded Rectangle 6"/>
          <p:cNvSpPr/>
          <p:nvPr/>
        </p:nvSpPr>
        <p:spPr>
          <a:xfrm>
            <a:off x="1399690" y="3255939"/>
            <a:ext cx="3594240" cy="251117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76668" y="1389277"/>
            <a:ext cx="3523683" cy="1569660"/>
          </a:xfrm>
          <a:prstGeom prst="rect">
            <a:avLst/>
          </a:prstGeom>
          <a:noFill/>
        </p:spPr>
        <p:txBody>
          <a:bodyPr wrap="square" rtlCol="0">
            <a:spAutoFit/>
          </a:bodyPr>
          <a:lstStyle/>
          <a:p>
            <a:r>
              <a:rPr lang="en-US" sz="2400" dirty="0" smtClean="0"/>
              <a:t>(3) Perform a map task, generate intermediate key/value pairs</a:t>
            </a:r>
          </a:p>
          <a:p>
            <a:r>
              <a:rPr lang="en-US" sz="2400" dirty="0" smtClean="0"/>
              <a:t>(4) Write to the buffers</a:t>
            </a:r>
          </a:p>
        </p:txBody>
      </p:sp>
    </p:spTree>
    <p:extLst>
      <p:ext uri="{BB962C8B-B14F-4D97-AF65-F5344CB8AC3E}">
        <p14:creationId xmlns:p14="http://schemas.microsoft.com/office/powerpoint/2010/main" val="8102976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975" y="274638"/>
            <a:ext cx="8540050" cy="1143000"/>
          </a:xfrm>
        </p:spPr>
        <p:txBody>
          <a:bodyPr>
            <a:normAutofit/>
          </a:bodyPr>
          <a:lstStyle/>
          <a:p>
            <a:r>
              <a:rPr lang="en-US" dirty="0" err="1" smtClean="0"/>
              <a:t>MapReduce</a:t>
            </a:r>
            <a:r>
              <a:rPr lang="en-US" dirty="0"/>
              <a:t> </a:t>
            </a:r>
            <a:r>
              <a:rPr lang="en-US" dirty="0" smtClean="0"/>
              <a:t>Execution</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43</a:t>
            </a:fld>
            <a:endParaRPr lang="en-US"/>
          </a:p>
        </p:txBody>
      </p:sp>
      <p:pic>
        <p:nvPicPr>
          <p:cNvPr id="9" name="Content Placeholder 8"/>
          <p:cNvPicPr>
            <a:picLocks noGrp="1" noChangeAspect="1"/>
          </p:cNvPicPr>
          <p:nvPr>
            <p:ph idx="1"/>
          </p:nvPr>
        </p:nvPicPr>
        <p:blipFill>
          <a:blip r:embed="rId2"/>
          <a:srcRect l="-15639" r="-15639"/>
          <a:stretch>
            <a:fillRect/>
          </a:stretch>
        </p:blipFill>
        <p:spPr>
          <a:xfrm>
            <a:off x="468313" y="1403350"/>
            <a:ext cx="8335962" cy="4902200"/>
          </a:xfrm>
          <a:prstGeom prst="rect">
            <a:avLst/>
          </a:prstGeom>
        </p:spPr>
      </p:pic>
      <p:sp>
        <p:nvSpPr>
          <p:cNvPr id="10" name="TextBox 9"/>
          <p:cNvSpPr txBox="1"/>
          <p:nvPr/>
        </p:nvSpPr>
        <p:spPr>
          <a:xfrm>
            <a:off x="5738722" y="1370180"/>
            <a:ext cx="3405278" cy="1200328"/>
          </a:xfrm>
          <a:prstGeom prst="rect">
            <a:avLst/>
          </a:prstGeom>
          <a:noFill/>
        </p:spPr>
        <p:txBody>
          <a:bodyPr wrap="square" rtlCol="0">
            <a:spAutoFit/>
          </a:bodyPr>
          <a:lstStyle/>
          <a:p>
            <a:r>
              <a:rPr lang="en-US" sz="2400" dirty="0" smtClean="0"/>
              <a:t>(5) Read intermediate key/value pairs,</a:t>
            </a:r>
            <a:br>
              <a:rPr lang="en-US" sz="2400" dirty="0" smtClean="0"/>
            </a:br>
            <a:r>
              <a:rPr lang="en-US" sz="2400" dirty="0" smtClean="0"/>
              <a:t>sort them by its key.</a:t>
            </a:r>
          </a:p>
        </p:txBody>
      </p:sp>
      <p:sp>
        <p:nvSpPr>
          <p:cNvPr id="8" name="Rounded Rectangle 7"/>
          <p:cNvSpPr/>
          <p:nvPr/>
        </p:nvSpPr>
        <p:spPr>
          <a:xfrm>
            <a:off x="4235631" y="3255939"/>
            <a:ext cx="2238335" cy="251117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10803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975" y="274638"/>
            <a:ext cx="8540050" cy="1143000"/>
          </a:xfrm>
        </p:spPr>
        <p:txBody>
          <a:bodyPr>
            <a:normAutofit/>
          </a:bodyPr>
          <a:lstStyle/>
          <a:p>
            <a:r>
              <a:rPr lang="en-US" dirty="0" err="1" smtClean="0"/>
              <a:t>MapReduce</a:t>
            </a:r>
            <a:r>
              <a:rPr lang="en-US" dirty="0"/>
              <a:t> </a:t>
            </a:r>
            <a:r>
              <a:rPr lang="en-US" dirty="0" smtClean="0"/>
              <a:t>Execution</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44</a:t>
            </a:fld>
            <a:endParaRPr lang="en-US"/>
          </a:p>
        </p:txBody>
      </p:sp>
      <p:pic>
        <p:nvPicPr>
          <p:cNvPr id="9" name="Content Placeholder 8"/>
          <p:cNvPicPr>
            <a:picLocks noGrp="1" noChangeAspect="1"/>
          </p:cNvPicPr>
          <p:nvPr>
            <p:ph idx="1"/>
          </p:nvPr>
        </p:nvPicPr>
        <p:blipFill>
          <a:blip r:embed="rId2"/>
          <a:srcRect l="-15639" r="-15639"/>
          <a:stretch>
            <a:fillRect/>
          </a:stretch>
        </p:blipFill>
        <p:spPr>
          <a:xfrm>
            <a:off x="468313" y="1403350"/>
            <a:ext cx="8335962" cy="4902200"/>
          </a:xfrm>
          <a:prstGeom prst="rect">
            <a:avLst/>
          </a:prstGeom>
        </p:spPr>
      </p:pic>
      <p:sp>
        <p:nvSpPr>
          <p:cNvPr id="10" name="TextBox 9"/>
          <p:cNvSpPr txBox="1"/>
          <p:nvPr/>
        </p:nvSpPr>
        <p:spPr>
          <a:xfrm>
            <a:off x="5652785" y="1370180"/>
            <a:ext cx="3491215" cy="1569660"/>
          </a:xfrm>
          <a:prstGeom prst="rect">
            <a:avLst/>
          </a:prstGeom>
          <a:noFill/>
        </p:spPr>
        <p:txBody>
          <a:bodyPr wrap="square" rtlCol="0">
            <a:spAutoFit/>
          </a:bodyPr>
          <a:lstStyle/>
          <a:p>
            <a:r>
              <a:rPr lang="en-US" sz="2400" dirty="0" smtClean="0"/>
              <a:t>(6) Perform a reduce task for each intermediate key,</a:t>
            </a:r>
          </a:p>
          <a:p>
            <a:r>
              <a:rPr lang="en-US" sz="2400" dirty="0" smtClean="0"/>
              <a:t>write the result to the output files</a:t>
            </a:r>
          </a:p>
        </p:txBody>
      </p:sp>
      <p:sp>
        <p:nvSpPr>
          <p:cNvPr id="8" name="Rounded Rectangle 7"/>
          <p:cNvSpPr/>
          <p:nvPr/>
        </p:nvSpPr>
        <p:spPr>
          <a:xfrm>
            <a:off x="6368931" y="3255939"/>
            <a:ext cx="1460940" cy="251117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52830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274638"/>
            <a:ext cx="9144000" cy="1143000"/>
          </a:xfrm>
        </p:spPr>
        <p:txBody>
          <a:bodyPr>
            <a:normAutofit/>
          </a:bodyPr>
          <a:lstStyle/>
          <a:p>
            <a:r>
              <a:rPr lang="en-US" dirty="0" smtClean="0"/>
              <a:t>Big Data Framework: </a:t>
            </a:r>
            <a:r>
              <a:rPr lang="en-US" dirty="0" err="1" smtClean="0"/>
              <a:t>Hadoop</a:t>
            </a:r>
            <a:r>
              <a:rPr lang="en-US" dirty="0" smtClean="0"/>
              <a:t> &amp; Spark</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spcBef>
                <a:spcPts val="0"/>
              </a:spcBef>
            </a:pPr>
            <a:r>
              <a:rPr lang="en-US" sz="2600" dirty="0" smtClean="0"/>
              <a:t>Apache </a:t>
            </a:r>
            <a:r>
              <a:rPr lang="en-US" sz="2600" dirty="0" err="1" smtClean="0"/>
              <a:t>Hadoop</a:t>
            </a:r>
            <a:endParaRPr lang="en-US" sz="2600" dirty="0" smtClean="0"/>
          </a:p>
          <a:p>
            <a:pPr lvl="1">
              <a:spcBef>
                <a:spcPts val="0"/>
              </a:spcBef>
            </a:pPr>
            <a:r>
              <a:rPr lang="en-US" dirty="0" smtClean="0"/>
              <a:t>Open-source </a:t>
            </a:r>
            <a:r>
              <a:rPr lang="en-US" dirty="0" err="1" smtClean="0"/>
              <a:t>MapReduce</a:t>
            </a:r>
            <a:r>
              <a:rPr lang="en-US" dirty="0" smtClean="0"/>
              <a:t> Framework</a:t>
            </a:r>
          </a:p>
          <a:p>
            <a:pPr lvl="1">
              <a:spcBef>
                <a:spcPts val="0"/>
              </a:spcBef>
            </a:pPr>
            <a:r>
              <a:rPr lang="en-US" dirty="0" err="1" smtClean="0"/>
              <a:t>Hadoop</a:t>
            </a:r>
            <a:r>
              <a:rPr lang="en-US" dirty="0" smtClean="0"/>
              <a:t> Distributed </a:t>
            </a:r>
            <a:r>
              <a:rPr lang="en-US" dirty="0"/>
              <a:t>File System (HDFS</a:t>
            </a:r>
            <a:r>
              <a:rPr lang="en-US" dirty="0" smtClean="0"/>
              <a:t>)</a:t>
            </a:r>
          </a:p>
          <a:p>
            <a:pPr lvl="1">
              <a:spcBef>
                <a:spcPts val="0"/>
              </a:spcBef>
            </a:pPr>
            <a:r>
              <a:rPr lang="en-US" dirty="0" err="1" smtClean="0"/>
              <a:t>MapReduce</a:t>
            </a:r>
            <a:r>
              <a:rPr lang="en-US" dirty="0" smtClean="0"/>
              <a:t> Java APIs</a:t>
            </a:r>
          </a:p>
          <a:p>
            <a:pPr>
              <a:spcBef>
                <a:spcPts val="1500"/>
              </a:spcBef>
            </a:pPr>
            <a:r>
              <a:rPr lang="en-US" dirty="0" smtClean="0"/>
              <a:t>Apache Spark</a:t>
            </a:r>
          </a:p>
          <a:p>
            <a:pPr lvl="1">
              <a:spcBef>
                <a:spcPts val="0"/>
              </a:spcBef>
            </a:pPr>
            <a:r>
              <a:rPr lang="en-US" dirty="0" smtClean="0"/>
              <a:t>Fast </a:t>
            </a:r>
            <a:r>
              <a:rPr lang="en-US" dirty="0"/>
              <a:t>and general engine for </a:t>
            </a:r>
            <a:r>
              <a:rPr lang="en-US" dirty="0" smtClean="0"/>
              <a:t>large</a:t>
            </a:r>
            <a:r>
              <a:rPr lang="en-US" dirty="0"/>
              <a:t>-scale </a:t>
            </a:r>
            <a:r>
              <a:rPr lang="en-US" dirty="0" smtClean="0"/>
              <a:t/>
            </a:r>
            <a:br>
              <a:rPr lang="en-US" dirty="0" smtClean="0"/>
            </a:br>
            <a:r>
              <a:rPr lang="en-US" dirty="0" smtClean="0"/>
              <a:t>data </a:t>
            </a:r>
            <a:r>
              <a:rPr lang="en-US" dirty="0"/>
              <a:t>processing</a:t>
            </a:r>
            <a:r>
              <a:rPr lang="en-US" dirty="0" smtClean="0"/>
              <a:t>.</a:t>
            </a:r>
          </a:p>
          <a:p>
            <a:pPr lvl="1">
              <a:spcBef>
                <a:spcPts val="0"/>
              </a:spcBef>
            </a:pPr>
            <a:r>
              <a:rPr lang="en-US" dirty="0" smtClean="0"/>
              <a:t>Originally developed in the AMP lab at UC Berkeley</a:t>
            </a:r>
          </a:p>
          <a:p>
            <a:pPr lvl="1">
              <a:spcBef>
                <a:spcPts val="0"/>
              </a:spcBef>
            </a:pPr>
            <a:r>
              <a:rPr lang="en-US" dirty="0" smtClean="0"/>
              <a:t>Running on HDFS</a:t>
            </a:r>
          </a:p>
          <a:p>
            <a:pPr lvl="1">
              <a:spcBef>
                <a:spcPts val="0"/>
              </a:spcBef>
            </a:pPr>
            <a:r>
              <a:rPr lang="en-US" dirty="0" smtClean="0"/>
              <a:t>Provides Java, </a:t>
            </a:r>
            <a:r>
              <a:rPr lang="en-US" dirty="0" err="1" smtClean="0"/>
              <a:t>Scala</a:t>
            </a:r>
            <a:r>
              <a:rPr lang="en-US" dirty="0" smtClean="0"/>
              <a:t>, Python APIs for</a:t>
            </a:r>
          </a:p>
          <a:p>
            <a:pPr lvl="2">
              <a:spcBef>
                <a:spcPts val="0"/>
              </a:spcBef>
            </a:pPr>
            <a:r>
              <a:rPr lang="en-US" sz="2200" dirty="0" smtClean="0"/>
              <a:t>Database</a:t>
            </a:r>
          </a:p>
          <a:p>
            <a:pPr lvl="2">
              <a:spcBef>
                <a:spcPts val="0"/>
              </a:spcBef>
            </a:pPr>
            <a:r>
              <a:rPr lang="en-US" sz="2200" dirty="0" smtClean="0"/>
              <a:t>Machine learning</a:t>
            </a:r>
          </a:p>
          <a:p>
            <a:pPr lvl="2">
              <a:spcBef>
                <a:spcPts val="0"/>
              </a:spcBef>
            </a:pPr>
            <a:r>
              <a:rPr lang="en-US" sz="2200" dirty="0" smtClean="0"/>
              <a:t>Graph algorithm</a:t>
            </a:r>
          </a:p>
          <a:p>
            <a:pPr lvl="2">
              <a:spcBef>
                <a:spcPts val="0"/>
              </a:spcBef>
            </a:pPr>
            <a:endParaRPr lang="en-US" dirty="0" smtClean="0"/>
          </a:p>
        </p:txBody>
      </p:sp>
      <p:sp>
        <p:nvSpPr>
          <p:cNvPr id="5" name="Slide Number Placeholder 4"/>
          <p:cNvSpPr>
            <a:spLocks noGrp="1"/>
          </p:cNvSpPr>
          <p:nvPr>
            <p:ph type="sldNum" sz="quarter" idx="12"/>
          </p:nvPr>
        </p:nvSpPr>
        <p:spPr/>
        <p:txBody>
          <a:bodyPr/>
          <a:lstStyle/>
          <a:p>
            <a:fld id="{3CC63E4C-4642-794D-A2FD-70F6B81535F5}" type="slidenum">
              <a:rPr lang="en-US" smtClean="0"/>
              <a:pPr/>
              <a:t>45</a:t>
            </a:fld>
            <a:endParaRPr lang="en-US"/>
          </a:p>
        </p:txBody>
      </p:sp>
      <p:pic>
        <p:nvPicPr>
          <p:cNvPr id="8" name="Picture 4" descr="hadoop+elephant_rgb.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364219"/>
            <a:ext cx="3352800"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a:stretch>
            <a:fillRect/>
          </a:stretch>
        </p:blipFill>
        <p:spPr>
          <a:xfrm>
            <a:off x="6287106" y="2952497"/>
            <a:ext cx="2547354" cy="1352665"/>
          </a:xfrm>
          <a:prstGeom prst="rect">
            <a:avLst/>
          </a:prstGeom>
        </p:spPr>
      </p:pic>
    </p:spTree>
    <p:extLst>
      <p:ext uri="{BB962C8B-B14F-4D97-AF65-F5344CB8AC3E}">
        <p14:creationId xmlns:p14="http://schemas.microsoft.com/office/powerpoint/2010/main" val="27309059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9144000" cy="800100"/>
          </a:xfrm>
        </p:spPr>
        <p:txBody>
          <a:bodyPr>
            <a:normAutofit/>
          </a:bodyPr>
          <a:lstStyle/>
          <a:p>
            <a:r>
              <a:rPr lang="en-US" dirty="0" err="1" smtClean="0"/>
              <a:t>WordCount</a:t>
            </a:r>
            <a:r>
              <a:rPr lang="en-US" dirty="0"/>
              <a:t> </a:t>
            </a:r>
            <a:r>
              <a:rPr lang="en-US" dirty="0" smtClean="0"/>
              <a:t>in </a:t>
            </a:r>
            <a:r>
              <a:rPr lang="en-US" dirty="0" err="1" smtClean="0"/>
              <a:t>Hadoop’s</a:t>
            </a:r>
            <a:r>
              <a:rPr lang="en-US" dirty="0" smtClean="0"/>
              <a:t> </a:t>
            </a:r>
            <a:r>
              <a:rPr lang="en-US" dirty="0"/>
              <a:t>Java API</a:t>
            </a:r>
          </a:p>
        </p:txBody>
      </p:sp>
      <p:sp>
        <p:nvSpPr>
          <p:cNvPr id="5" name="Slide Number Placeholder 4"/>
          <p:cNvSpPr>
            <a:spLocks noGrp="1"/>
          </p:cNvSpPr>
          <p:nvPr>
            <p:ph type="sldNum" sz="quarter" idx="12"/>
          </p:nvPr>
        </p:nvSpPr>
        <p:spPr/>
        <p:txBody>
          <a:bodyPr/>
          <a:lstStyle/>
          <a:p>
            <a:fld id="{3CC63E4C-4642-794D-A2FD-70F6B81535F5}" type="slidenum">
              <a:rPr lang="en-US" smtClean="0"/>
              <a:pPr/>
              <a:t>46</a:t>
            </a:fld>
            <a:endParaRPr lang="en-US"/>
          </a:p>
        </p:txBody>
      </p:sp>
      <p:pic>
        <p:nvPicPr>
          <p:cNvPr id="9" name="Content Placeholder 4" descr="Picture 1.png"/>
          <p:cNvPicPr>
            <a:picLocks noChangeAspect="1"/>
          </p:cNvPicPr>
          <p:nvPr/>
        </p:nvPicPr>
        <p:blipFill>
          <a:blip r:embed="rId2">
            <a:clrChange>
              <a:clrFrom>
                <a:srgbClr val="FFFFFF"/>
              </a:clrFrom>
              <a:clrTo>
                <a:srgbClr val="FFFFFF">
                  <a:alpha val="0"/>
                </a:srgbClr>
              </a:clrTo>
            </a:clrChange>
          </a:blip>
          <a:srcRect l="648"/>
          <a:stretch>
            <a:fillRect/>
          </a:stretch>
        </p:blipFill>
        <p:spPr>
          <a:xfrm>
            <a:off x="1870018" y="760983"/>
            <a:ext cx="5572434" cy="6097018"/>
          </a:xfrm>
          <a:prstGeom prst="rect">
            <a:avLst/>
          </a:prstGeom>
        </p:spPr>
      </p:pic>
    </p:spTree>
    <p:extLst>
      <p:ext uri="{BB962C8B-B14F-4D97-AF65-F5344CB8AC3E}">
        <p14:creationId xmlns:p14="http://schemas.microsoft.com/office/powerpoint/2010/main" val="164986610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66746" y="1403868"/>
            <a:ext cx="8251148" cy="4902200"/>
          </a:xfrm>
        </p:spPr>
        <p:txBody>
          <a:bodyPr>
            <a:noAutofit/>
          </a:bodyPr>
          <a:lstStyle/>
          <a:p>
            <a:pPr marL="57150" indent="0">
              <a:buNone/>
            </a:pPr>
            <a:r>
              <a:rPr lang="en-US" sz="2400" dirty="0">
                <a:solidFill>
                  <a:srgbClr val="008000"/>
                </a:solidFill>
                <a:latin typeface="Consolas"/>
                <a:cs typeface="Consolas"/>
              </a:rPr>
              <a:t>// </a:t>
            </a:r>
            <a:r>
              <a:rPr lang="en-US" sz="2400" dirty="0" smtClean="0">
                <a:solidFill>
                  <a:srgbClr val="008000"/>
                </a:solidFill>
                <a:latin typeface="Consolas"/>
                <a:cs typeface="Consolas"/>
              </a:rPr>
              <a:t>RDD: primary </a:t>
            </a:r>
            <a:r>
              <a:rPr lang="en-US" sz="2400">
                <a:solidFill>
                  <a:srgbClr val="008000"/>
                </a:solidFill>
                <a:latin typeface="Consolas"/>
                <a:cs typeface="Consolas"/>
              </a:rPr>
              <a:t>abstraction </a:t>
            </a:r>
            <a:r>
              <a:rPr lang="en-US" sz="2400" smtClean="0">
                <a:solidFill>
                  <a:srgbClr val="008000"/>
                </a:solidFill>
                <a:latin typeface="Consolas"/>
                <a:cs typeface="Consolas"/>
              </a:rPr>
              <a:t>of </a:t>
            </a:r>
            <a:r>
              <a:rPr lang="en-US" sz="2400" dirty="0">
                <a:solidFill>
                  <a:srgbClr val="008000"/>
                </a:solidFill>
                <a:latin typeface="Consolas"/>
                <a:cs typeface="Consolas"/>
              </a:rPr>
              <a:t>a distributed collection of items</a:t>
            </a:r>
          </a:p>
          <a:p>
            <a:pPr marL="57150" indent="0">
              <a:buNone/>
            </a:pPr>
            <a:r>
              <a:rPr lang="en-US" sz="2400" dirty="0" smtClean="0">
                <a:latin typeface="Consolas"/>
                <a:cs typeface="Consolas"/>
              </a:rPr>
              <a:t>file = </a:t>
            </a:r>
            <a:r>
              <a:rPr lang="en-US" sz="2400" dirty="0" err="1" smtClean="0">
                <a:latin typeface="Consolas"/>
                <a:cs typeface="Consolas"/>
              </a:rPr>
              <a:t>sc.textFile</a:t>
            </a:r>
            <a:r>
              <a:rPr lang="en-US" sz="2400" dirty="0" smtClean="0">
                <a:latin typeface="Consolas"/>
                <a:cs typeface="Consolas"/>
              </a:rPr>
              <a:t>(“</a:t>
            </a:r>
            <a:r>
              <a:rPr lang="en-US" sz="2400" dirty="0" err="1" smtClean="0">
                <a:latin typeface="Consolas"/>
                <a:cs typeface="Consolas"/>
              </a:rPr>
              <a:t>hdfs</a:t>
            </a:r>
            <a:r>
              <a:rPr lang="en-US" sz="2400" dirty="0" smtClean="0">
                <a:latin typeface="Consolas"/>
                <a:cs typeface="Consolas"/>
              </a:rPr>
              <a:t>://…”)</a:t>
            </a:r>
            <a:endParaRPr lang="en-US" sz="2400" dirty="0" smtClean="0">
              <a:solidFill>
                <a:srgbClr val="008000"/>
              </a:solidFill>
              <a:latin typeface="Consolas"/>
              <a:cs typeface="Consolas"/>
            </a:endParaRPr>
          </a:p>
          <a:p>
            <a:pPr marL="57150" indent="0">
              <a:buNone/>
            </a:pPr>
            <a:r>
              <a:rPr lang="en-US" sz="2400" dirty="0" smtClean="0">
                <a:solidFill>
                  <a:srgbClr val="008000"/>
                </a:solidFill>
                <a:latin typeface="Consolas"/>
                <a:cs typeface="Consolas"/>
              </a:rPr>
              <a:t>// Two kinds of operations: </a:t>
            </a:r>
          </a:p>
          <a:p>
            <a:pPr marL="57150" indent="0">
              <a:buNone/>
            </a:pPr>
            <a:r>
              <a:rPr lang="en-US" sz="2400" dirty="0">
                <a:solidFill>
                  <a:srgbClr val="008000"/>
                </a:solidFill>
                <a:latin typeface="Consolas"/>
                <a:cs typeface="Consolas"/>
              </a:rPr>
              <a:t>// </a:t>
            </a:r>
            <a:r>
              <a:rPr lang="en-US" sz="2400" b="1" i="1" dirty="0" smtClean="0">
                <a:solidFill>
                  <a:srgbClr val="008000"/>
                </a:solidFill>
                <a:latin typeface="Consolas"/>
                <a:cs typeface="Consolas"/>
              </a:rPr>
              <a:t>Actions: RDD </a:t>
            </a:r>
            <a:r>
              <a:rPr lang="en-US" sz="2400" b="1" i="1" dirty="0" smtClean="0">
                <a:solidFill>
                  <a:srgbClr val="008000"/>
                </a:solidFill>
                <a:latin typeface="Consolas"/>
                <a:cs typeface="Consolas"/>
                <a:sym typeface="Wingdings"/>
              </a:rPr>
              <a:t> Value</a:t>
            </a:r>
            <a:endParaRPr lang="en-US" sz="2400" dirty="0" smtClean="0">
              <a:solidFill>
                <a:srgbClr val="008000"/>
              </a:solidFill>
              <a:latin typeface="Consolas"/>
              <a:cs typeface="Consolas"/>
            </a:endParaRPr>
          </a:p>
          <a:p>
            <a:pPr marL="57150" indent="0">
              <a:buNone/>
            </a:pPr>
            <a:r>
              <a:rPr lang="en-US" sz="2400" dirty="0" smtClean="0">
                <a:solidFill>
                  <a:srgbClr val="008000"/>
                </a:solidFill>
                <a:latin typeface="Consolas"/>
                <a:cs typeface="Consolas"/>
              </a:rPr>
              <a:t>// </a:t>
            </a:r>
            <a:r>
              <a:rPr lang="en-US" sz="2400" b="1" i="1" dirty="0" smtClean="0">
                <a:solidFill>
                  <a:srgbClr val="008000"/>
                </a:solidFill>
                <a:latin typeface="Consolas"/>
                <a:cs typeface="Consolas"/>
              </a:rPr>
              <a:t>Transformations: RDD </a:t>
            </a:r>
            <a:r>
              <a:rPr lang="en-US" sz="2400" b="1" i="1" dirty="0" smtClean="0">
                <a:solidFill>
                  <a:srgbClr val="008000"/>
                </a:solidFill>
                <a:latin typeface="Consolas"/>
                <a:cs typeface="Consolas"/>
                <a:sym typeface="Wingdings"/>
              </a:rPr>
              <a:t> RDD</a:t>
            </a:r>
            <a:endParaRPr lang="en-US" sz="2400" b="1" i="1" dirty="0" smtClean="0">
              <a:solidFill>
                <a:srgbClr val="008000"/>
              </a:solidFill>
              <a:latin typeface="Consolas"/>
              <a:cs typeface="Consolas"/>
            </a:endParaRPr>
          </a:p>
          <a:p>
            <a:pPr marL="57150" indent="0">
              <a:buNone/>
            </a:pPr>
            <a:r>
              <a:rPr lang="en-US" sz="2400" dirty="0" smtClean="0">
                <a:solidFill>
                  <a:srgbClr val="008000"/>
                </a:solidFill>
                <a:latin typeface="Consolas"/>
                <a:cs typeface="Consolas"/>
              </a:rPr>
              <a:t>// e.g. </a:t>
            </a:r>
            <a:r>
              <a:rPr lang="en-US" sz="2400" dirty="0" err="1" smtClean="0">
                <a:solidFill>
                  <a:srgbClr val="008000"/>
                </a:solidFill>
                <a:latin typeface="Consolas"/>
                <a:cs typeface="Consolas"/>
              </a:rPr>
              <a:t>flatMap</a:t>
            </a:r>
            <a:r>
              <a:rPr lang="en-US" sz="2400" dirty="0" smtClean="0">
                <a:solidFill>
                  <a:srgbClr val="008000"/>
                </a:solidFill>
                <a:latin typeface="Consolas"/>
                <a:cs typeface="Consolas"/>
              </a:rPr>
              <a:t>, Map, </a:t>
            </a:r>
            <a:r>
              <a:rPr lang="en-US" sz="2400" dirty="0" err="1" smtClean="0">
                <a:solidFill>
                  <a:srgbClr val="008000"/>
                </a:solidFill>
                <a:latin typeface="Consolas"/>
                <a:cs typeface="Consolas"/>
              </a:rPr>
              <a:t>reduceByKey</a:t>
            </a:r>
            <a:endParaRPr lang="en-US" sz="2400" dirty="0" smtClean="0">
              <a:solidFill>
                <a:srgbClr val="008000"/>
              </a:solidFill>
              <a:latin typeface="Consolas"/>
              <a:cs typeface="Consolas"/>
            </a:endParaRPr>
          </a:p>
          <a:p>
            <a:pPr marL="57150" indent="0">
              <a:buNone/>
            </a:pPr>
            <a:r>
              <a:rPr lang="en-US" sz="2400" dirty="0" err="1" smtClean="0">
                <a:latin typeface="Consolas"/>
                <a:cs typeface="Consolas"/>
              </a:rPr>
              <a:t>file</a:t>
            </a:r>
            <a:r>
              <a:rPr lang="en-US" sz="2400" dirty="0" err="1" smtClean="0">
                <a:solidFill>
                  <a:srgbClr val="0000FF"/>
                </a:solidFill>
                <a:latin typeface="Consolas"/>
                <a:cs typeface="Consolas"/>
              </a:rPr>
              <a:t>.flatMap</a:t>
            </a:r>
            <a:r>
              <a:rPr lang="en-US" sz="2400" dirty="0" smtClean="0">
                <a:latin typeface="Consolas"/>
                <a:cs typeface="Consolas"/>
              </a:rPr>
              <a:t>(</a:t>
            </a:r>
            <a:r>
              <a:rPr lang="en-US" sz="2400" dirty="0" smtClean="0">
                <a:solidFill>
                  <a:schemeClr val="accent2">
                    <a:lumMod val="50000"/>
                  </a:schemeClr>
                </a:solidFill>
                <a:latin typeface="Consolas"/>
                <a:cs typeface="Consolas"/>
              </a:rPr>
              <a:t>lambda line: </a:t>
            </a:r>
            <a:r>
              <a:rPr lang="en-US" sz="2400" dirty="0" err="1" smtClean="0">
                <a:solidFill>
                  <a:schemeClr val="accent2">
                    <a:lumMod val="50000"/>
                  </a:schemeClr>
                </a:solidFill>
                <a:latin typeface="Consolas"/>
                <a:cs typeface="Consolas"/>
              </a:rPr>
              <a:t>line.split</a:t>
            </a:r>
            <a:r>
              <a:rPr lang="en-US" sz="2400" dirty="0" smtClean="0">
                <a:solidFill>
                  <a:schemeClr val="accent2">
                    <a:lumMod val="50000"/>
                  </a:schemeClr>
                </a:solidFill>
                <a:latin typeface="Consolas"/>
                <a:cs typeface="Consolas"/>
              </a:rPr>
              <a:t>()</a:t>
            </a:r>
            <a:r>
              <a:rPr lang="en-US" sz="2400" dirty="0" smtClean="0">
                <a:latin typeface="Consolas"/>
                <a:cs typeface="Consolas"/>
              </a:rPr>
              <a:t>)</a:t>
            </a:r>
          </a:p>
          <a:p>
            <a:pPr marL="57150" indent="0">
              <a:buNone/>
            </a:pPr>
            <a:r>
              <a:rPr lang="en-US" sz="2400" dirty="0">
                <a:latin typeface="Consolas"/>
                <a:cs typeface="Consolas"/>
              </a:rPr>
              <a:t> </a:t>
            </a:r>
            <a:r>
              <a:rPr lang="en-US" sz="2400" dirty="0" smtClean="0">
                <a:latin typeface="Consolas"/>
                <a:cs typeface="Consolas"/>
              </a:rPr>
              <a:t>   </a:t>
            </a:r>
            <a:r>
              <a:rPr lang="en-US" sz="2400" dirty="0" smtClean="0">
                <a:solidFill>
                  <a:srgbClr val="0000FF"/>
                </a:solidFill>
                <a:latin typeface="Consolas"/>
                <a:cs typeface="Consolas"/>
              </a:rPr>
              <a:t>.map</a:t>
            </a:r>
            <a:r>
              <a:rPr lang="en-US" sz="2400" dirty="0" smtClean="0">
                <a:latin typeface="Consolas"/>
                <a:cs typeface="Consolas"/>
              </a:rPr>
              <a:t>(</a:t>
            </a:r>
            <a:r>
              <a:rPr lang="en-US" sz="2400" dirty="0" smtClean="0">
                <a:solidFill>
                  <a:srgbClr val="632523"/>
                </a:solidFill>
                <a:latin typeface="Consolas"/>
                <a:cs typeface="Consolas"/>
              </a:rPr>
              <a:t>lambda word: (word, 1)</a:t>
            </a:r>
            <a:r>
              <a:rPr lang="en-US" sz="2400" dirty="0" smtClean="0">
                <a:latin typeface="Consolas"/>
                <a:cs typeface="Consolas"/>
              </a:rPr>
              <a:t>)</a:t>
            </a:r>
          </a:p>
          <a:p>
            <a:pPr marL="57150" indent="0">
              <a:buNone/>
            </a:pPr>
            <a:r>
              <a:rPr lang="en-US" sz="2400" dirty="0">
                <a:latin typeface="Consolas"/>
                <a:cs typeface="Consolas"/>
              </a:rPr>
              <a:t> </a:t>
            </a:r>
            <a:r>
              <a:rPr lang="en-US" sz="2400" dirty="0" smtClean="0">
                <a:latin typeface="Consolas"/>
                <a:cs typeface="Consolas"/>
              </a:rPr>
              <a:t>   </a:t>
            </a:r>
            <a:r>
              <a:rPr lang="en-US" sz="2400" dirty="0" smtClean="0">
                <a:solidFill>
                  <a:srgbClr val="0000FF"/>
                </a:solidFill>
                <a:latin typeface="Consolas"/>
                <a:cs typeface="Consolas"/>
              </a:rPr>
              <a:t>.</a:t>
            </a:r>
            <a:r>
              <a:rPr lang="en-US" sz="2400" dirty="0" err="1" smtClean="0">
                <a:solidFill>
                  <a:srgbClr val="0000FF"/>
                </a:solidFill>
                <a:latin typeface="Consolas"/>
                <a:cs typeface="Consolas"/>
              </a:rPr>
              <a:t>reduceByKey</a:t>
            </a:r>
            <a:r>
              <a:rPr lang="en-US" sz="2400" dirty="0" smtClean="0">
                <a:latin typeface="Consolas"/>
                <a:cs typeface="Consolas"/>
              </a:rPr>
              <a:t>(</a:t>
            </a:r>
            <a:r>
              <a:rPr lang="en-US" sz="2400" dirty="0" smtClean="0">
                <a:solidFill>
                  <a:srgbClr val="632523"/>
                </a:solidFill>
                <a:latin typeface="Consolas"/>
                <a:cs typeface="Consolas"/>
              </a:rPr>
              <a:t>lambda a, b: a + b</a:t>
            </a:r>
            <a:r>
              <a:rPr lang="en-US" sz="2400" dirty="0" smtClean="0">
                <a:latin typeface="Consolas"/>
                <a:cs typeface="Consolas"/>
              </a:rPr>
              <a:t>) </a:t>
            </a:r>
          </a:p>
        </p:txBody>
      </p:sp>
      <p:sp>
        <p:nvSpPr>
          <p:cNvPr id="6" name="Title 5"/>
          <p:cNvSpPr>
            <a:spLocks noGrp="1"/>
          </p:cNvSpPr>
          <p:nvPr>
            <p:ph type="title"/>
          </p:nvPr>
        </p:nvSpPr>
        <p:spPr>
          <a:xfrm>
            <a:off x="301975" y="274638"/>
            <a:ext cx="8540050" cy="1143000"/>
          </a:xfrm>
        </p:spPr>
        <p:txBody>
          <a:bodyPr>
            <a:normAutofit/>
          </a:bodyPr>
          <a:lstStyle/>
          <a:p>
            <a:r>
              <a:rPr lang="en-US" dirty="0" smtClean="0"/>
              <a:t>Word Count in Spark’s Python API</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47</a:t>
            </a:fld>
            <a:endParaRPr lang="en-US"/>
          </a:p>
        </p:txBody>
      </p:sp>
    </p:spTree>
    <p:extLst>
      <p:ext uri="{BB962C8B-B14F-4D97-AF65-F5344CB8AC3E}">
        <p14:creationId xmlns:p14="http://schemas.microsoft.com/office/powerpoint/2010/main" val="182299055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pPr>
              <a:lnSpc>
                <a:spcPct val="110000"/>
              </a:lnSpc>
            </a:pPr>
            <a:r>
              <a:rPr lang="en-US" dirty="0" smtClean="0"/>
              <a:t>Warehouse Scale Computers</a:t>
            </a:r>
          </a:p>
          <a:p>
            <a:pPr lvl="1">
              <a:lnSpc>
                <a:spcPct val="110000"/>
              </a:lnSpc>
            </a:pPr>
            <a:r>
              <a:rPr lang="en-US" sz="2600" dirty="0" smtClean="0"/>
              <a:t>New class of computers</a:t>
            </a:r>
          </a:p>
          <a:p>
            <a:pPr lvl="1">
              <a:lnSpc>
                <a:spcPct val="110000"/>
              </a:lnSpc>
            </a:pPr>
            <a:r>
              <a:rPr lang="en-US" sz="2600" dirty="0" smtClean="0"/>
              <a:t>Scalability, energy efficiency, high failure rate</a:t>
            </a:r>
          </a:p>
          <a:p>
            <a:pPr>
              <a:lnSpc>
                <a:spcPct val="110000"/>
              </a:lnSpc>
            </a:pPr>
            <a:r>
              <a:rPr lang="en-US" dirty="0" smtClean="0"/>
              <a:t>Request-level parallelism </a:t>
            </a:r>
          </a:p>
          <a:p>
            <a:pPr marL="457200" lvl="1" indent="0">
              <a:lnSpc>
                <a:spcPct val="110000"/>
              </a:lnSpc>
              <a:buNone/>
            </a:pPr>
            <a:r>
              <a:rPr lang="en-US" dirty="0" smtClean="0"/>
              <a:t>e.g. Web Search</a:t>
            </a:r>
          </a:p>
          <a:p>
            <a:pPr>
              <a:lnSpc>
                <a:spcPct val="110000"/>
              </a:lnSpc>
            </a:pPr>
            <a:r>
              <a:rPr lang="en-US" dirty="0" smtClean="0"/>
              <a:t>Data-level parallelism on a large dataset</a:t>
            </a:r>
          </a:p>
          <a:p>
            <a:pPr lvl="1">
              <a:lnSpc>
                <a:spcPct val="110000"/>
              </a:lnSpc>
            </a:pPr>
            <a:r>
              <a:rPr lang="en-US" sz="2600" dirty="0" err="1" smtClean="0"/>
              <a:t>MapReduce</a:t>
            </a:r>
            <a:endParaRPr lang="en-US" sz="2600" dirty="0"/>
          </a:p>
          <a:p>
            <a:pPr lvl="1">
              <a:lnSpc>
                <a:spcPct val="110000"/>
              </a:lnSpc>
            </a:pPr>
            <a:r>
              <a:rPr lang="en-US" sz="2600" dirty="0" err="1" smtClean="0"/>
              <a:t>Hadoop</a:t>
            </a:r>
            <a:r>
              <a:rPr lang="en-US" sz="2600" dirty="0" smtClean="0"/>
              <a:t>, Spark</a:t>
            </a:r>
          </a:p>
          <a:p>
            <a:pPr>
              <a:lnSpc>
                <a:spcPct val="110000"/>
              </a:lnSpc>
            </a:pPr>
            <a:endParaRPr lang="en-US" dirty="0" smtClean="0"/>
          </a:p>
          <a:p>
            <a:pPr>
              <a:lnSpc>
                <a:spcPct val="110000"/>
              </a:lnSpc>
            </a:pPr>
            <a:endParaRPr lang="en-US" sz="2600" dirty="0" smtClean="0"/>
          </a:p>
          <a:p>
            <a:pPr lvl="1">
              <a:lnSpc>
                <a:spcPct val="110000"/>
              </a:lnSpc>
            </a:pPr>
            <a:endParaRPr lang="en-US" sz="2200" dirty="0" smtClean="0"/>
          </a:p>
        </p:txBody>
      </p:sp>
      <p:sp>
        <p:nvSpPr>
          <p:cNvPr id="5" name="Slide Number Placeholder 4"/>
          <p:cNvSpPr>
            <a:spLocks noGrp="1"/>
          </p:cNvSpPr>
          <p:nvPr>
            <p:ph type="sldNum" sz="quarter" idx="12"/>
          </p:nvPr>
        </p:nvSpPr>
        <p:spPr/>
        <p:txBody>
          <a:bodyPr/>
          <a:lstStyle/>
          <a:p>
            <a:fld id="{3CC63E4C-4642-794D-A2FD-70F6B81535F5}" type="slidenum">
              <a:rPr lang="en-US" smtClean="0"/>
              <a:pPr/>
              <a:t>48</a:t>
            </a:fld>
            <a:endParaRPr lang="en-US"/>
          </a:p>
        </p:txBody>
      </p:sp>
    </p:spTree>
    <p:extLst>
      <p:ext uri="{BB962C8B-B14F-4D97-AF65-F5344CB8AC3E}">
        <p14:creationId xmlns:p14="http://schemas.microsoft.com/office/powerpoint/2010/main" val="27210594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in WSCs</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5</a:t>
            </a:fld>
            <a:endParaRPr lang="en-US"/>
          </a:p>
        </p:txBody>
      </p:sp>
      <p:pic>
        <p:nvPicPr>
          <p:cNvPr id="7" name="Picture 6" descr="ms_chicago_datacenter_container.jpg"/>
          <p:cNvPicPr>
            <a:picLocks noChangeAspect="1"/>
          </p:cNvPicPr>
          <p:nvPr/>
        </p:nvPicPr>
        <p:blipFill>
          <a:blip r:embed="rId2"/>
          <a:stretch>
            <a:fillRect/>
          </a:stretch>
        </p:blipFill>
        <p:spPr>
          <a:xfrm>
            <a:off x="5672667" y="1759405"/>
            <a:ext cx="2980266" cy="4354727"/>
          </a:xfrm>
          <a:prstGeom prst="rect">
            <a:avLst/>
          </a:prstGeom>
        </p:spPr>
      </p:pic>
      <p:pic>
        <p:nvPicPr>
          <p:cNvPr id="8" name="Picture 7" descr="ms_chicago_datacenter_interior.jpg"/>
          <p:cNvPicPr>
            <a:picLocks noChangeAspect="1"/>
          </p:cNvPicPr>
          <p:nvPr/>
        </p:nvPicPr>
        <p:blipFill>
          <a:blip r:embed="rId3"/>
          <a:stretch>
            <a:fillRect/>
          </a:stretch>
        </p:blipFill>
        <p:spPr>
          <a:xfrm>
            <a:off x="835713" y="1833033"/>
            <a:ext cx="4532154" cy="4342184"/>
          </a:xfrm>
          <a:prstGeom prst="rect">
            <a:avLst/>
          </a:prstGeom>
        </p:spPr>
      </p:pic>
      <p:sp>
        <p:nvSpPr>
          <p:cNvPr id="9" name="TextBox 8"/>
          <p:cNvSpPr txBox="1"/>
          <p:nvPr/>
        </p:nvSpPr>
        <p:spPr>
          <a:xfrm>
            <a:off x="2116666" y="1236133"/>
            <a:ext cx="2041344" cy="584776"/>
          </a:xfrm>
          <a:prstGeom prst="rect">
            <a:avLst/>
          </a:prstGeom>
          <a:noFill/>
        </p:spPr>
        <p:txBody>
          <a:bodyPr wrap="none" rtlCol="0">
            <a:spAutoFit/>
          </a:bodyPr>
          <a:lstStyle/>
          <a:p>
            <a:r>
              <a:rPr lang="en-US" sz="3200" dirty="0" smtClean="0"/>
              <a:t>Inside WSC</a:t>
            </a:r>
            <a:endParaRPr lang="en-US" sz="3200" dirty="0"/>
          </a:p>
        </p:txBody>
      </p:sp>
      <p:sp>
        <p:nvSpPr>
          <p:cNvPr id="10" name="TextBox 9"/>
          <p:cNvSpPr txBox="1"/>
          <p:nvPr/>
        </p:nvSpPr>
        <p:spPr>
          <a:xfrm>
            <a:off x="5706533" y="1151466"/>
            <a:ext cx="2903960" cy="584776"/>
          </a:xfrm>
          <a:prstGeom prst="rect">
            <a:avLst/>
          </a:prstGeom>
          <a:noFill/>
        </p:spPr>
        <p:txBody>
          <a:bodyPr wrap="none" rtlCol="0">
            <a:spAutoFit/>
          </a:bodyPr>
          <a:lstStyle/>
          <a:p>
            <a:r>
              <a:rPr lang="en-US" sz="3200" dirty="0" smtClean="0"/>
              <a:t>Inside Container</a:t>
            </a:r>
            <a:endParaRPr lang="en-US" sz="3200" dirty="0"/>
          </a:p>
        </p:txBody>
      </p:sp>
    </p:spTree>
    <p:extLst>
      <p:ext uri="{BB962C8B-B14F-4D97-AF65-F5344CB8AC3E}">
        <p14:creationId xmlns:p14="http://schemas.microsoft.com/office/powerpoint/2010/main" val="33580351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Rack, Array</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6</a:t>
            </a:fld>
            <a:endParaRPr lang="en-US"/>
          </a:p>
        </p:txBody>
      </p:sp>
      <p:pic>
        <p:nvPicPr>
          <p:cNvPr id="7" name="Picture 6" descr="array.jpg"/>
          <p:cNvPicPr>
            <a:picLocks noChangeAspect="1"/>
          </p:cNvPicPr>
          <p:nvPr/>
        </p:nvPicPr>
        <p:blipFill>
          <a:blip r:embed="rId2"/>
          <a:stretch>
            <a:fillRect/>
          </a:stretch>
        </p:blipFill>
        <p:spPr>
          <a:xfrm>
            <a:off x="4660904" y="1621367"/>
            <a:ext cx="4279900" cy="4597400"/>
          </a:xfrm>
          <a:prstGeom prst="rect">
            <a:avLst/>
          </a:prstGeom>
        </p:spPr>
      </p:pic>
      <p:pic>
        <p:nvPicPr>
          <p:cNvPr id="9" name="Picture 8" descr="rack2.jpg"/>
          <p:cNvPicPr>
            <a:picLocks noChangeAspect="1"/>
          </p:cNvPicPr>
          <p:nvPr/>
        </p:nvPicPr>
        <p:blipFill>
          <a:blip r:embed="rId3"/>
          <a:stretch>
            <a:fillRect/>
          </a:stretch>
        </p:blipFill>
        <p:spPr>
          <a:xfrm>
            <a:off x="2145341" y="1845733"/>
            <a:ext cx="2211493" cy="4334933"/>
          </a:xfrm>
          <a:prstGeom prst="rect">
            <a:avLst/>
          </a:prstGeom>
        </p:spPr>
      </p:pic>
      <p:pic>
        <p:nvPicPr>
          <p:cNvPr id="12" name="Picture 11" descr="server.jpg"/>
          <p:cNvPicPr>
            <a:picLocks noChangeAspect="1"/>
          </p:cNvPicPr>
          <p:nvPr/>
        </p:nvPicPr>
        <p:blipFill>
          <a:blip r:embed="rId4"/>
          <a:stretch>
            <a:fillRect/>
          </a:stretch>
        </p:blipFill>
        <p:spPr>
          <a:xfrm>
            <a:off x="203200" y="3926641"/>
            <a:ext cx="1557867" cy="395881"/>
          </a:xfrm>
          <a:prstGeom prst="rect">
            <a:avLst/>
          </a:prstGeom>
        </p:spPr>
      </p:pic>
    </p:spTree>
    <p:extLst>
      <p:ext uri="{BB962C8B-B14F-4D97-AF65-F5344CB8AC3E}">
        <p14:creationId xmlns:p14="http://schemas.microsoft.com/office/powerpoint/2010/main" val="25199945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Server Internals</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7</a:t>
            </a:fld>
            <a:endParaRPr lang="en-US"/>
          </a:p>
        </p:txBody>
      </p:sp>
      <p:pic>
        <p:nvPicPr>
          <p:cNvPr id="110594" name="Picture 2"/>
          <p:cNvPicPr>
            <a:picLocks noChangeAspect="1" noChangeArrowheads="1"/>
          </p:cNvPicPr>
          <p:nvPr/>
        </p:nvPicPr>
        <p:blipFill>
          <a:blip r:embed="rId3"/>
          <a:srcRect/>
          <a:stretch>
            <a:fillRect/>
          </a:stretch>
        </p:blipFill>
        <p:spPr bwMode="auto">
          <a:xfrm>
            <a:off x="254000" y="1314450"/>
            <a:ext cx="8561648" cy="4743450"/>
          </a:xfrm>
          <a:prstGeom prst="rect">
            <a:avLst/>
          </a:prstGeom>
          <a:noFill/>
          <a:ln w="9525">
            <a:noFill/>
            <a:miter lim="800000"/>
            <a:headEnd/>
            <a:tailEnd/>
          </a:ln>
          <a:effectLst/>
        </p:spPr>
      </p:pic>
      <p:sp>
        <p:nvSpPr>
          <p:cNvPr id="8" name="TextBox 7"/>
          <p:cNvSpPr txBox="1"/>
          <p:nvPr/>
        </p:nvSpPr>
        <p:spPr>
          <a:xfrm>
            <a:off x="571500" y="1778000"/>
            <a:ext cx="1505540" cy="369332"/>
          </a:xfrm>
          <a:prstGeom prst="rect">
            <a:avLst/>
          </a:prstGeom>
          <a:noFill/>
        </p:spPr>
        <p:txBody>
          <a:bodyPr wrap="none" rtlCol="0">
            <a:spAutoFit/>
          </a:bodyPr>
          <a:lstStyle/>
          <a:p>
            <a:r>
              <a:rPr lang="en-US" dirty="0" smtClean="0"/>
              <a:t>Google Server</a:t>
            </a:r>
            <a:endParaRPr lang="en-US" dirty="0"/>
          </a:p>
        </p:txBody>
      </p:sp>
      <p:pic>
        <p:nvPicPr>
          <p:cNvPr id="110595" name="Picture 3"/>
          <p:cNvPicPr>
            <a:picLocks noChangeAspect="1" noChangeArrowheads="1"/>
          </p:cNvPicPr>
          <p:nvPr/>
        </p:nvPicPr>
        <p:blipFill>
          <a:blip r:embed="rId4"/>
          <a:srcRect/>
          <a:stretch>
            <a:fillRect/>
          </a:stretch>
        </p:blipFill>
        <p:spPr bwMode="auto">
          <a:xfrm>
            <a:off x="249238" y="1477963"/>
            <a:ext cx="8653462" cy="4929780"/>
          </a:xfrm>
          <a:prstGeom prst="rect">
            <a:avLst/>
          </a:prstGeom>
          <a:noFill/>
          <a:ln w="9525">
            <a:noFill/>
            <a:miter lim="800000"/>
            <a:headEnd/>
            <a:tailEnd/>
          </a:ln>
          <a:effectLst/>
        </p:spPr>
      </p:pic>
    </p:spTree>
    <p:extLst>
      <p:ext uri="{BB962C8B-B14F-4D97-AF65-F5344CB8AC3E}">
        <p14:creationId xmlns:p14="http://schemas.microsoft.com/office/powerpoint/2010/main" val="841475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Warehouse-Scale Computers</a:t>
            </a:r>
            <a:endParaRPr lang="en-US" dirty="0"/>
          </a:p>
        </p:txBody>
      </p:sp>
      <p:sp>
        <p:nvSpPr>
          <p:cNvPr id="7" name="Content Placeholder 6"/>
          <p:cNvSpPr>
            <a:spLocks noGrp="1"/>
          </p:cNvSpPr>
          <p:nvPr>
            <p:ph idx="1"/>
          </p:nvPr>
        </p:nvSpPr>
        <p:spPr>
          <a:xfrm>
            <a:off x="457200" y="1403868"/>
            <a:ext cx="8229600" cy="4902200"/>
          </a:xfrm>
        </p:spPr>
        <p:txBody>
          <a:bodyPr>
            <a:noAutofit/>
          </a:bodyPr>
          <a:lstStyle/>
          <a:p>
            <a:r>
              <a:rPr lang="en-US" sz="2600" dirty="0" smtClean="0"/>
              <a:t>Datacenter</a:t>
            </a:r>
          </a:p>
          <a:p>
            <a:pPr lvl="1"/>
            <a:r>
              <a:rPr lang="en-US" dirty="0" smtClean="0"/>
              <a:t>Collection of 10,000 to 100,000 </a:t>
            </a:r>
            <a:r>
              <a:rPr lang="en-US" dirty="0" smtClean="0"/>
              <a:t>servers</a:t>
            </a:r>
            <a:endParaRPr lang="en-US" dirty="0" smtClean="0"/>
          </a:p>
          <a:p>
            <a:pPr lvl="1"/>
            <a:r>
              <a:rPr lang="en-US" dirty="0" smtClean="0"/>
              <a:t>Networks connecting them together</a:t>
            </a:r>
          </a:p>
          <a:p>
            <a:r>
              <a:rPr lang="en-US" sz="2600" b="1" i="1" dirty="0" smtClean="0"/>
              <a:t>Single gigantic</a:t>
            </a:r>
            <a:r>
              <a:rPr lang="en-US" sz="2600" dirty="0" smtClean="0"/>
              <a:t> machine</a:t>
            </a:r>
          </a:p>
          <a:p>
            <a:r>
              <a:rPr lang="en-US" sz="2600" dirty="0" smtClean="0"/>
              <a:t>Very large </a:t>
            </a:r>
            <a:r>
              <a:rPr lang="en-US" sz="2600" dirty="0" smtClean="0"/>
              <a:t>applications (</a:t>
            </a:r>
            <a:r>
              <a:rPr lang="en-US" sz="2600" dirty="0" smtClean="0"/>
              <a:t>Internet service):</a:t>
            </a:r>
            <a:br>
              <a:rPr lang="en-US" sz="2600" dirty="0" smtClean="0"/>
            </a:br>
            <a:r>
              <a:rPr lang="en-US" sz="2600" dirty="0" smtClean="0"/>
              <a:t>search, email, video sharing, social networking</a:t>
            </a:r>
          </a:p>
          <a:p>
            <a:r>
              <a:rPr lang="en-US" sz="2600" dirty="0" smtClean="0"/>
              <a:t>Very high availability</a:t>
            </a:r>
          </a:p>
          <a:p>
            <a:r>
              <a:rPr lang="en-US" sz="2400" dirty="0" smtClean="0"/>
              <a:t>“</a:t>
            </a:r>
            <a:r>
              <a:rPr lang="en-US" sz="2400" dirty="0"/>
              <a:t>…WSCs are no less worthy of the expertise of computer systems architects than any other class of machines”  </a:t>
            </a:r>
            <a:r>
              <a:rPr lang="en-US" sz="2400" dirty="0" smtClean="0"/>
              <a:t/>
            </a:r>
            <a:br>
              <a:rPr lang="en-US" sz="2400" dirty="0" smtClean="0"/>
            </a:br>
            <a:r>
              <a:rPr lang="en-US" sz="2400" dirty="0" err="1" smtClean="0"/>
              <a:t>Barroso</a:t>
            </a:r>
            <a:r>
              <a:rPr lang="en-US" sz="2400" dirty="0" smtClean="0"/>
              <a:t> </a:t>
            </a:r>
            <a:r>
              <a:rPr lang="en-US" sz="2400" dirty="0"/>
              <a:t>and </a:t>
            </a:r>
            <a:r>
              <a:rPr lang="en-US" sz="2400" dirty="0" err="1" smtClean="0"/>
              <a:t>Hoelzle</a:t>
            </a:r>
            <a:r>
              <a:rPr lang="en-US" sz="2400" dirty="0" smtClean="0"/>
              <a:t>, </a:t>
            </a:r>
            <a:r>
              <a:rPr lang="en-US" sz="2400" dirty="0" smtClean="0"/>
              <a:t>2009</a:t>
            </a:r>
            <a:endParaRPr lang="en-US" sz="2600" dirty="0" smtClean="0"/>
          </a:p>
          <a:p>
            <a:endParaRPr lang="en-US" dirty="0" smtClean="0"/>
          </a:p>
          <a:p>
            <a:endParaRPr lang="en-US" dirty="0" smtClean="0"/>
          </a:p>
          <a:p>
            <a:endParaRPr lang="en-US" dirty="0" smtClean="0"/>
          </a:p>
          <a:p>
            <a:pPr lvl="1"/>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8</a:t>
            </a:fld>
            <a:endParaRPr lang="en-US"/>
          </a:p>
        </p:txBody>
      </p:sp>
    </p:spTree>
    <p:extLst>
      <p:ext uri="{BB962C8B-B14F-4D97-AF65-F5344CB8AC3E}">
        <p14:creationId xmlns:p14="http://schemas.microsoft.com/office/powerpoint/2010/main" val="22315754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990600"/>
          </a:xfrm>
        </p:spPr>
        <p:txBody>
          <a:bodyPr>
            <a:normAutofit/>
          </a:bodyPr>
          <a:lstStyle/>
          <a:p>
            <a:r>
              <a:rPr lang="en-US" dirty="0" smtClean="0"/>
              <a:t>Unique to WSCs</a:t>
            </a:r>
            <a:endParaRPr lang="en-US" dirty="0"/>
          </a:p>
        </p:txBody>
      </p:sp>
      <p:sp>
        <p:nvSpPr>
          <p:cNvPr id="7" name="Content Placeholder 6"/>
          <p:cNvSpPr>
            <a:spLocks noGrp="1"/>
          </p:cNvSpPr>
          <p:nvPr>
            <p:ph idx="1"/>
          </p:nvPr>
        </p:nvSpPr>
        <p:spPr>
          <a:xfrm>
            <a:off x="457200" y="1162568"/>
            <a:ext cx="8229600" cy="4902200"/>
          </a:xfrm>
        </p:spPr>
        <p:txBody>
          <a:bodyPr>
            <a:noAutofit/>
          </a:bodyPr>
          <a:lstStyle/>
          <a:p>
            <a:pPr>
              <a:lnSpc>
                <a:spcPct val="90000"/>
              </a:lnSpc>
            </a:pPr>
            <a:r>
              <a:rPr lang="en-US" dirty="0" smtClean="0"/>
              <a:t>Ample Parallelism</a:t>
            </a:r>
          </a:p>
          <a:p>
            <a:pPr lvl="1">
              <a:lnSpc>
                <a:spcPct val="90000"/>
              </a:lnSpc>
            </a:pPr>
            <a:r>
              <a:rPr lang="en-US" b="1" dirty="0" smtClean="0"/>
              <a:t>Request-level Parallelism: </a:t>
            </a:r>
            <a:r>
              <a:rPr lang="en-US" dirty="0" smtClean="0"/>
              <a:t>ex: </a:t>
            </a:r>
            <a:r>
              <a:rPr lang="en-US" dirty="0" smtClean="0"/>
              <a:t>Web search</a:t>
            </a:r>
          </a:p>
          <a:p>
            <a:pPr lvl="1">
              <a:lnSpc>
                <a:spcPct val="90000"/>
              </a:lnSpc>
            </a:pPr>
            <a:r>
              <a:rPr lang="en-US" b="1" dirty="0" smtClean="0"/>
              <a:t>Data-level Parallelism: </a:t>
            </a:r>
            <a:r>
              <a:rPr lang="en-US" dirty="0" smtClean="0"/>
              <a:t>ex: </a:t>
            </a:r>
            <a:r>
              <a:rPr lang="en-US" dirty="0" smtClean="0"/>
              <a:t>Image classifier training</a:t>
            </a:r>
          </a:p>
          <a:p>
            <a:pPr>
              <a:lnSpc>
                <a:spcPct val="90000"/>
              </a:lnSpc>
            </a:pPr>
            <a:r>
              <a:rPr lang="en-US" dirty="0" smtClean="0"/>
              <a:t>Scale and its Opportunities/Problems</a:t>
            </a:r>
          </a:p>
          <a:p>
            <a:pPr lvl="1">
              <a:lnSpc>
                <a:spcPct val="90000"/>
              </a:lnSpc>
            </a:pPr>
            <a:r>
              <a:rPr lang="en-US" b="1" dirty="0" smtClean="0"/>
              <a:t>Scale of economy</a:t>
            </a:r>
            <a:r>
              <a:rPr lang="en-US" dirty="0" smtClean="0"/>
              <a:t>: low per-unit cost</a:t>
            </a:r>
            <a:r>
              <a:rPr lang="en-US" dirty="0" smtClean="0">
                <a:sym typeface="Wingdings"/>
              </a:rPr>
              <a:t> </a:t>
            </a:r>
          </a:p>
          <a:p>
            <a:pPr lvl="1">
              <a:lnSpc>
                <a:spcPct val="90000"/>
              </a:lnSpc>
            </a:pPr>
            <a:r>
              <a:rPr lang="en-US" dirty="0" smtClean="0">
                <a:sym typeface="Wingdings"/>
              </a:rPr>
              <a:t>Cloud computing: rent computing power with low </a:t>
            </a:r>
            <a:r>
              <a:rPr lang="en-US" dirty="0" smtClean="0">
                <a:sym typeface="Wingdings"/>
              </a:rPr>
              <a:t>costs (ex: AWS)</a:t>
            </a:r>
            <a:endParaRPr lang="en-US" dirty="0" smtClean="0">
              <a:sym typeface="Wingdings"/>
            </a:endParaRPr>
          </a:p>
          <a:p>
            <a:pPr lvl="1">
              <a:lnSpc>
                <a:spcPct val="90000"/>
              </a:lnSpc>
            </a:pPr>
            <a:r>
              <a:rPr lang="en-US" b="1" dirty="0" smtClean="0">
                <a:sym typeface="Wingdings"/>
              </a:rPr>
              <a:t>High # of failures</a:t>
            </a:r>
            <a:endParaRPr lang="en-US" dirty="0" smtClean="0">
              <a:sym typeface="Wingdings"/>
            </a:endParaRPr>
          </a:p>
          <a:p>
            <a:pPr marL="914400" lvl="2" indent="0">
              <a:lnSpc>
                <a:spcPct val="90000"/>
              </a:lnSpc>
              <a:buNone/>
            </a:pPr>
            <a:r>
              <a:rPr lang="en-US" sz="2200" dirty="0"/>
              <a:t>e</a:t>
            </a:r>
            <a:r>
              <a:rPr lang="en-US" sz="2200" dirty="0" smtClean="0"/>
              <a:t>x: </a:t>
            </a:r>
            <a:r>
              <a:rPr lang="en-US" sz="2200" dirty="0" smtClean="0"/>
              <a:t>4 disks/server, annual failure rate: 4%</a:t>
            </a:r>
            <a:br>
              <a:rPr lang="en-US" sz="2200" dirty="0" smtClean="0"/>
            </a:br>
            <a:r>
              <a:rPr lang="en-US" sz="2200" dirty="0" smtClean="0">
                <a:sym typeface="Wingdings"/>
              </a:rPr>
              <a:t> WSC of 50,000 servers: 1 disk fail/hour</a:t>
            </a:r>
          </a:p>
          <a:p>
            <a:pPr lvl="0">
              <a:lnSpc>
                <a:spcPct val="90000"/>
              </a:lnSpc>
            </a:pPr>
            <a:r>
              <a:rPr lang="en-US" dirty="0" smtClean="0">
                <a:solidFill>
                  <a:prstClr val="black"/>
                </a:solidFill>
              </a:rPr>
              <a:t>Operation Cost Count</a:t>
            </a:r>
          </a:p>
          <a:p>
            <a:pPr lvl="1">
              <a:lnSpc>
                <a:spcPct val="90000"/>
              </a:lnSpc>
            </a:pPr>
            <a:r>
              <a:rPr lang="en-US" dirty="0" smtClean="0">
                <a:solidFill>
                  <a:prstClr val="black"/>
                </a:solidFill>
              </a:rPr>
              <a:t>Longer life </a:t>
            </a:r>
            <a:r>
              <a:rPr lang="en-US" dirty="0" smtClean="0">
                <a:solidFill>
                  <a:prstClr val="black"/>
                </a:solidFill>
              </a:rPr>
              <a:t>time (</a:t>
            </a:r>
            <a:r>
              <a:rPr lang="en-US" dirty="0" smtClean="0">
                <a:solidFill>
                  <a:prstClr val="black"/>
                </a:solidFill>
              </a:rPr>
              <a:t>&gt;10 years)</a:t>
            </a:r>
          </a:p>
          <a:p>
            <a:pPr lvl="1">
              <a:lnSpc>
                <a:spcPct val="90000"/>
              </a:lnSpc>
            </a:pPr>
            <a:r>
              <a:rPr lang="en-US" b="1" dirty="0" smtClean="0">
                <a:solidFill>
                  <a:prstClr val="black"/>
                </a:solidFill>
              </a:rPr>
              <a:t>Cost of equipment purchases &lt;&lt; cost of ownership</a:t>
            </a:r>
            <a:endParaRPr lang="en-US" b="1" dirty="0">
              <a:solidFill>
                <a:prstClr val="black"/>
              </a:solidFill>
            </a:endParaRPr>
          </a:p>
          <a:p>
            <a:pPr marL="914400" lvl="2" indent="0">
              <a:lnSpc>
                <a:spcPct val="90000"/>
              </a:lnSpc>
              <a:buNone/>
            </a:pPr>
            <a:endParaRPr lang="en-US" dirty="0" smtClean="0">
              <a:sym typeface="Wingdings"/>
            </a:endParaRPr>
          </a:p>
          <a:p>
            <a:pPr marL="914400" lvl="2" indent="0">
              <a:lnSpc>
                <a:spcPct val="90000"/>
              </a:lnSpc>
              <a:buNone/>
            </a:pPr>
            <a:r>
              <a:rPr lang="en-US" dirty="0">
                <a:sym typeface="Wingdings"/>
              </a:rPr>
              <a:t>	</a:t>
            </a:r>
            <a:endParaRPr lang="en-US" dirty="0" smtClean="0"/>
          </a:p>
          <a:p>
            <a:pPr>
              <a:lnSpc>
                <a:spcPct val="90000"/>
              </a:lnSpc>
            </a:pPr>
            <a:endParaRPr lang="en-US" dirty="0" smtClean="0"/>
          </a:p>
          <a:p>
            <a:pPr>
              <a:lnSpc>
                <a:spcPct val="90000"/>
              </a:lnSpc>
            </a:pPr>
            <a:endParaRPr lang="en-US" dirty="0" smtClean="0"/>
          </a:p>
          <a:p>
            <a:pPr lvl="1">
              <a:lnSpc>
                <a:spcPct val="90000"/>
              </a:lnSpc>
            </a:pP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9</a:t>
            </a:fld>
            <a:endParaRPr lang="en-US"/>
          </a:p>
        </p:txBody>
      </p:sp>
    </p:spTree>
    <p:extLst>
      <p:ext uri="{BB962C8B-B14F-4D97-AF65-F5344CB8AC3E}">
        <p14:creationId xmlns:p14="http://schemas.microsoft.com/office/powerpoint/2010/main" val="40625631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ap="flat" cmpd="sng" algn="ctr">
          <a:solidFill>
            <a:schemeClr val="tx1"/>
          </a:solidFill>
          <a:prstDash val="solid"/>
          <a:round/>
          <a:headEnd type="none" w="med" len="med"/>
          <a:tailEnd type="none" w="med" len="med"/>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32660</TotalTime>
  <Words>2458</Words>
  <Application>Microsoft Macintosh PowerPoint</Application>
  <PresentationFormat>On-screen Show (4:3)</PresentationFormat>
  <Paragraphs>447</Paragraphs>
  <Slides>48</Slides>
  <Notes>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51" baseType="lpstr">
      <vt:lpstr>Office Theme</vt:lpstr>
      <vt:lpstr>Image</vt:lpstr>
      <vt:lpstr>Equation</vt:lpstr>
      <vt:lpstr>CS 61C: Great Ideas in Computer Architecture (Machine Structures) Warehouse-Scale Computing, MapReduce, and Spark</vt:lpstr>
      <vt:lpstr>New-School Machine Structures (It’s a bit more complicated!)</vt:lpstr>
      <vt:lpstr>In the news</vt:lpstr>
      <vt:lpstr>Google’s WSCs</vt:lpstr>
      <vt:lpstr>Containers in WSCs</vt:lpstr>
      <vt:lpstr>Server, Rack, Array</vt:lpstr>
      <vt:lpstr>Google Server Internals</vt:lpstr>
      <vt:lpstr>Warehouse-Scale Computers</vt:lpstr>
      <vt:lpstr>Unique to WSCs</vt:lpstr>
      <vt:lpstr>WSC Architecture</vt:lpstr>
      <vt:lpstr>WSC Storage Hierarchy</vt:lpstr>
      <vt:lpstr>Workload Variation</vt:lpstr>
      <vt:lpstr>Impact on WSC software</vt:lpstr>
      <vt:lpstr>Power Usage Effectiveness</vt:lpstr>
      <vt:lpstr>PUE in the Wild (2007)</vt:lpstr>
      <vt:lpstr>PowerPoint Presentation</vt:lpstr>
      <vt:lpstr>Load Profile of WSCs</vt:lpstr>
      <vt:lpstr>Energy-Proportional Computing: Design Goal of WSC</vt:lpstr>
      <vt:lpstr>Cause of Poor Energy Proportionality</vt:lpstr>
      <vt:lpstr>Agenda</vt:lpstr>
      <vt:lpstr>Request-Level Parallelism (RLP)</vt:lpstr>
      <vt:lpstr>Google Query-Serving Architecture</vt:lpstr>
      <vt:lpstr>Anatomy of a Web Search</vt:lpstr>
      <vt:lpstr>Anatomy of a Web Search (1/3)</vt:lpstr>
      <vt:lpstr>Anatomy of a Web Search (2/3)</vt:lpstr>
      <vt:lpstr>Anatomy of a Web Search (3/3)</vt:lpstr>
      <vt:lpstr>Agenda</vt:lpstr>
      <vt:lpstr>Clickers: </vt:lpstr>
      <vt:lpstr>Administrivia</vt:lpstr>
      <vt:lpstr>Clicker/Peer Instruction: Which Statement is True</vt:lpstr>
      <vt:lpstr>Agenda</vt:lpstr>
      <vt:lpstr>Data-Level Parallelism (DLP)</vt:lpstr>
      <vt:lpstr>What is MapReduce?</vt:lpstr>
      <vt:lpstr>What is MapReduce used for?</vt:lpstr>
      <vt:lpstr>Inspiration: Map &amp; Reduce Functions, ex: Python </vt:lpstr>
      <vt:lpstr>MapReduce Programming Model</vt:lpstr>
      <vt:lpstr>MapReduce Word Count Example</vt:lpstr>
      <vt:lpstr>MapReduce Word Count Example</vt:lpstr>
      <vt:lpstr>MapReduce Implementation</vt:lpstr>
      <vt:lpstr>MapReduce Execution</vt:lpstr>
      <vt:lpstr>MapReduce Execution</vt:lpstr>
      <vt:lpstr>MapReduce Execution</vt:lpstr>
      <vt:lpstr>MapReduce Execution</vt:lpstr>
      <vt:lpstr>MapReduce Execution</vt:lpstr>
      <vt:lpstr>Big Data Framework: Hadoop &amp; Spark</vt:lpstr>
      <vt:lpstr>WordCount in Hadoop’s Java API</vt:lpstr>
      <vt:lpstr>Word Count in Spark’s Python API</vt:lpstr>
      <vt:lpstr>Summary</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John Wawrzynek</cp:lastModifiedBy>
  <cp:revision>596</cp:revision>
  <cp:lastPrinted>2013-10-22T04:54:04Z</cp:lastPrinted>
  <dcterms:created xsi:type="dcterms:W3CDTF">2012-10-08T01:19:02Z</dcterms:created>
  <dcterms:modified xsi:type="dcterms:W3CDTF">2015-11-12T15:24:20Z</dcterms:modified>
</cp:coreProperties>
</file>